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0.0-->
<p:presentation xmlns:r="http://schemas.openxmlformats.org/officeDocument/2006/relationships" xmlns:a="http://schemas.openxmlformats.org/drawingml/2006/main" xmlns:p="http://schemas.openxmlformats.org/presentationml/2006/main" removePersonalInfoOnSave="1" saveSubsetFonts="1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56" r:id="rId4"/>
    <p:sldId id="260" r:id="rId5"/>
    <p:sldId id="257" r:id="rId6"/>
    <p:sldId id="258" r:id="rId7"/>
    <p:sldId id="259" r:id="rId8"/>
  </p:sldIdLst>
  <p:sldSz cx="9144000" cy="6858000" type="screen4x3"/>
  <p:notesSz cx="7010400" cy="9236075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3" autoAdjust="0"/>
  </p:normalViewPr>
  <p:slideViewPr>
    <p:cSldViewPr>
      <p:cViewPr varScale="1">
        <p:scale>
          <a:sx n="123" d="100"/>
          <a:sy n="123" d="100"/>
        </p:scale>
        <p:origin x="-3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presProps" Target="presProps.xml" /><Relationship Id="rId11" Type="http://schemas.openxmlformats.org/officeDocument/2006/relationships/viewProps" Target="viewProps.xml" /><Relationship Id="rId12" Type="http://schemas.openxmlformats.org/officeDocument/2006/relationships/theme" Target="theme/theme1.xml" /><Relationship Id="rId13" Type="http://schemas.openxmlformats.org/officeDocument/2006/relationships/tableStyles" Target="tableStyles.xml" /><Relationship Id="rId2" Type="http://schemas.openxmlformats.org/officeDocument/2006/relationships/notesMaster" Target="notesMasters/notesMaster1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tags" Target="tags/tag1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9D26AD-CA52-4CCF-88B0-961165600DBA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B93672-5DB8-4BA2-911C-453BC23EE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6834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108CB7-A186-43D0-B703-17216EF8C5DD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387850"/>
            <a:ext cx="5607050" cy="4156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3A9910-AB27-4DD5-B980-08494423CA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44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3A9910-AB27-4DD5-B980-08494423CA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096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3A9910-AB27-4DD5-B980-08494423CA1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594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3A9910-AB27-4DD5-B980-08494423CA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060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3A9910-AB27-4DD5-B980-08494423CA1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051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3A9910-AB27-4DD5-B980-08494423CA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914357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C90D5-51E4-4223-84A1-B8AF13D646AF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6AF5-09AF-4981-B9F6-45A45E47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959715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C90D5-51E4-4223-84A1-B8AF13D646AF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6AF5-09AF-4981-B9F6-45A45E47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887607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C90D5-51E4-4223-84A1-B8AF13D646AF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6AF5-09AF-4981-B9F6-45A45E47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62264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C90D5-51E4-4223-84A1-B8AF13D646AF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6AF5-09AF-4981-B9F6-45A45E47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53650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C90D5-51E4-4223-84A1-B8AF13D646AF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6AF5-09AF-4981-B9F6-45A45E47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966291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C90D5-51E4-4223-84A1-B8AF13D646AF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6AF5-09AF-4981-B9F6-45A45E47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965257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C90D5-51E4-4223-84A1-B8AF13D646AF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6AF5-09AF-4981-B9F6-45A45E47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06545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C90D5-51E4-4223-84A1-B8AF13D646AF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6AF5-09AF-4981-B9F6-45A45E47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876221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C90D5-51E4-4223-84A1-B8AF13D646AF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6AF5-09AF-4981-B9F6-45A45E47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575567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C90D5-51E4-4223-84A1-B8AF13D646AF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6AF5-09AF-4981-B9F6-45A45E47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13786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C90D5-51E4-4223-84A1-B8AF13D646AF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6AF5-09AF-4981-B9F6-45A45E47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34729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C90D5-51E4-4223-84A1-B8AF13D646AF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86AF5-09AF-4981-B9F6-45A45E47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47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4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5.xml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7772400" cy="2057400"/>
          </a:xfrm>
        </p:spPr>
        <p:txBody>
          <a:bodyPr>
            <a:normAutofit/>
          </a:bodyPr>
          <a:lstStyle/>
          <a:p>
            <a:r>
              <a:rPr lang="en-US" sz="4800" b="1" cap="all" smtClean="0"/>
              <a:t>State tax Credit Matters</a:t>
            </a:r>
            <a:endParaRPr lang="en-US" sz="4800" b="1" cap="al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819400"/>
            <a:ext cx="7772400" cy="21336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4000" cap="small" smtClean="0">
                <a:solidFill>
                  <a:schemeClr val="tx1"/>
                </a:solidFill>
              </a:rPr>
              <a:t>Jerry Breed</a:t>
            </a:r>
            <a:br>
              <a:rPr lang="en-US" sz="4000" cap="small" smtClean="0">
                <a:solidFill>
                  <a:schemeClr val="tx1"/>
                </a:solidFill>
              </a:rPr>
            </a:br>
            <a:r>
              <a:rPr lang="en-US" sz="4000" cap="small" smtClean="0">
                <a:solidFill>
                  <a:schemeClr val="tx1"/>
                </a:solidFill>
              </a:rPr>
              <a:t>Bryan Cave LLP</a:t>
            </a:r>
            <a:br>
              <a:rPr lang="en-US" sz="3600" cap="small" smtClean="0">
                <a:solidFill>
                  <a:schemeClr val="tx1"/>
                </a:solidFill>
              </a:rPr>
            </a:br>
            <a:r>
              <a:rPr lang="en-US" sz="3600" cap="small" smtClean="0">
                <a:solidFill>
                  <a:schemeClr val="tx1"/>
                </a:solidFill>
              </a:rPr>
              <a:t>June 22, 2017</a:t>
            </a:r>
          </a:p>
          <a:p>
            <a:pPr marL="457200" indent="-457200">
              <a:spcAft>
                <a:spcPts val="600"/>
              </a:spcAft>
            </a:pPr>
            <a:endParaRPr lang="en-US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437864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State Tax Credit Matters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smtClean="0">
                <a:solidFill>
                  <a:schemeClr val="tx1"/>
                </a:solidFill>
              </a:rPr>
              <a:t>I.  State Credits can help close equity gaps</a:t>
            </a:r>
          </a:p>
          <a:p>
            <a:pPr marL="914400" indent="-511175">
              <a:buNone/>
            </a:pPr>
            <a:r>
              <a:rPr lang="en-US" smtClean="0">
                <a:solidFill>
                  <a:schemeClr val="tx1"/>
                </a:solidFill>
              </a:rPr>
              <a:t>A.  Numerous other credits can generate proceeds.  For example:</a:t>
            </a:r>
          </a:p>
          <a:p>
            <a:pPr marL="1601788" indent="-400050" defTabSz="798513">
              <a:lnSpc>
                <a:spcPct val="60000"/>
              </a:lnSpc>
            </a:pPr>
            <a:r>
              <a:rPr lang="en-US" smtClean="0">
                <a:solidFill>
                  <a:schemeClr val="tx1"/>
                </a:solidFill>
              </a:rPr>
              <a:t>Historic Rehabilitation Credits</a:t>
            </a:r>
          </a:p>
          <a:p>
            <a:pPr marL="1601788" indent="-400050" defTabSz="798513">
              <a:lnSpc>
                <a:spcPct val="60000"/>
              </a:lnSpc>
            </a:pPr>
            <a:r>
              <a:rPr lang="en-US" smtClean="0">
                <a:solidFill>
                  <a:schemeClr val="tx1"/>
                </a:solidFill>
              </a:rPr>
              <a:t>renewable energy credits </a:t>
            </a:r>
          </a:p>
          <a:p>
            <a:pPr marL="1601788" indent="-400050" defTabSz="798513">
              <a:lnSpc>
                <a:spcPct val="60000"/>
              </a:lnSpc>
            </a:pPr>
            <a:r>
              <a:rPr lang="en-US" smtClean="0">
                <a:solidFill>
                  <a:schemeClr val="tx1"/>
                </a:solidFill>
              </a:rPr>
              <a:t>economic development credits</a:t>
            </a:r>
          </a:p>
          <a:p>
            <a:pPr marL="1601788" indent="-400050" defTabSz="798513">
              <a:lnSpc>
                <a:spcPct val="60000"/>
              </a:lnSpc>
            </a:pPr>
            <a:r>
              <a:rPr lang="en-US" smtClean="0">
                <a:solidFill>
                  <a:schemeClr val="tx1"/>
                </a:solidFill>
              </a:rPr>
              <a:t>brownfield credits </a:t>
            </a:r>
          </a:p>
          <a:p>
            <a:pPr marL="968375" indent="-565150">
              <a:buNone/>
            </a:pPr>
            <a:r>
              <a:rPr lang="en-US" smtClean="0">
                <a:solidFill>
                  <a:schemeClr val="tx1"/>
                </a:solidFill>
              </a:rPr>
              <a:t>B.	Does life go on, after the thrill of cash proceeds is gone?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46710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b="1" smtClean="0"/>
              <a:t>State Tax Credit Matters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688975" indent="0">
              <a:spcAft>
                <a:spcPts val="1200"/>
              </a:spcAft>
              <a:buNone/>
            </a:pPr>
            <a:r>
              <a:rPr lang="en-US" sz="3600" smtClean="0"/>
              <a:t>II.  Structure – Efficiency</a:t>
            </a:r>
          </a:p>
          <a:p>
            <a:pPr marL="1828800" indent="-573088">
              <a:buAutoNum type="alphaUcPeriod"/>
            </a:pPr>
            <a:r>
              <a:rPr lang="en-US" sz="3600" smtClean="0"/>
              <a:t>Credits allocated to the Federal Investor</a:t>
            </a:r>
          </a:p>
          <a:p>
            <a:pPr marL="1828800" indent="-573088">
              <a:buAutoNum type="alphaUcPeriod"/>
            </a:pPr>
            <a:r>
              <a:rPr lang="en-US" sz="3600" smtClean="0"/>
              <a:t>Credits Bifurcated?</a:t>
            </a:r>
          </a:p>
          <a:p>
            <a:pPr marL="1828800" indent="-573088">
              <a:buAutoNum type="alphaUcPeriod"/>
            </a:pPr>
            <a:r>
              <a:rPr lang="en-US" sz="3600" smtClean="0"/>
              <a:t>Credits certificated and stripped</a:t>
            </a:r>
            <a:r>
              <a:rPr lang="en-US" sz="3600"/>
              <a:t>	</a:t>
            </a:r>
            <a:endParaRPr lang="en-US" sz="3600" smtClean="0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297455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State Tax Credit Matters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0">
              <a:spcAft>
                <a:spcPts val="1200"/>
              </a:spcAft>
              <a:buNone/>
            </a:pPr>
            <a:r>
              <a:rPr lang="en-US" sz="3600" smtClean="0"/>
              <a:t>III.  Federal Income Tax Consequences</a:t>
            </a:r>
          </a:p>
          <a:p>
            <a:pPr marL="1828800" indent="-682625">
              <a:buFont typeface="+mj-lt"/>
              <a:buAutoNum type="alphaUcPeriod"/>
              <a:tabLst>
                <a:tab pos="511175"/>
                <a:tab pos="1146175"/>
              </a:tabLst>
            </a:pPr>
            <a:r>
              <a:rPr lang="en-US" sz="3600" smtClean="0"/>
              <a:t>Disguised sale treatment – income recognition</a:t>
            </a:r>
          </a:p>
          <a:p>
            <a:pPr marL="1828800" indent="-682625">
              <a:buFont typeface="+mj-lt"/>
              <a:buAutoNum type="alphaUcPeriod"/>
              <a:tabLst>
                <a:tab pos="511175"/>
                <a:tab pos="1146175"/>
              </a:tabLst>
            </a:pPr>
            <a:r>
              <a:rPr lang="en-US" sz="3600" smtClean="0"/>
              <a:t>Special Allocation of Income to Nonprofits and loss corporations</a:t>
            </a:r>
          </a:p>
          <a:p>
            <a:pPr marL="1828800" indent="-682625">
              <a:buFont typeface="+mj-lt"/>
              <a:buAutoNum type="alphaUcPeriod"/>
              <a:tabLst>
                <a:tab pos="511175"/>
                <a:tab pos="1146175"/>
              </a:tabLst>
            </a:pPr>
            <a:r>
              <a:rPr lang="en-US" sz="3600" smtClean="0"/>
              <a:t>Application to LIHTC?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196236144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State Tax Credit Matters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14450" indent="-857250">
              <a:spcAft>
                <a:spcPts val="1200"/>
              </a:spcAft>
              <a:buFont typeface="+mj-lt"/>
              <a:buAutoNum type="romanUcPeriod" startAt="4"/>
            </a:pPr>
            <a:r>
              <a:rPr lang="en-US" sz="3600" smtClean="0"/>
              <a:t>Post-Receipt Economic Consequences</a:t>
            </a:r>
          </a:p>
          <a:p>
            <a:pPr marL="2114550" indent="-742950">
              <a:buFont typeface="+mj-lt"/>
              <a:buAutoNum type="alphaUcPeriod"/>
            </a:pPr>
            <a:r>
              <a:rPr lang="en-US" sz="3600" smtClean="0"/>
              <a:t>Capital Account Consequences</a:t>
            </a:r>
          </a:p>
          <a:p>
            <a:pPr marL="2114550" indent="-742950">
              <a:buFont typeface="+mj-lt"/>
              <a:buAutoNum type="alphaUcPeriod"/>
            </a:pPr>
            <a:r>
              <a:rPr lang="en-US" sz="3600" smtClean="0"/>
              <a:t>Scope – Not applicable to   disguised sales</a:t>
            </a:r>
          </a:p>
          <a:p>
            <a:pPr marL="0" indent="0">
              <a:buNone/>
              <a:tabLst>
                <a:tab pos="511175"/>
              </a:tabLst>
            </a:pPr>
            <a:r>
              <a:rPr lang="en-US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44442064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1.7601 Service Pack 1"/>
  <p:tag name="AS_RELEASE_DATE" val="2016.12.22"/>
  <p:tag name="AS_TITLE" val="Aspose.Slides for .NET 4.0"/>
  <p:tag name="AS_VERSION" val="16.12.0.0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(4:3)</PresentationFormat>
  <Paragraphs>0</Paragraphs>
  <Slides>0</Slides>
  <Notes>0</Notes>
  <HiddenSlides>0</HiddenSlides>
  <MMClips>0</MMClips>
  <ScaleCrop>0</ScaleCrop>
  <LinksUpToDate>0</LinksUpToDate>
  <SharedDoc>0</SharedDoc>
  <HyperlinksChanged>0</HyperlinksChanged>
  <Application>Aspose.Slides for .NET</Application>
  <AppVersion>16.1200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1601-01-01T00:00:00.000</cp:lastPrinted>
  <dcterms:created xsi:type="dcterms:W3CDTF">1601-01-01T00:00:00Z</dcterms:created>
  <dcterms:modified xsi:type="dcterms:W3CDTF">1601-01-01T00:00:00Z</dcterms:modified>
</cp:coreProperties>
</file>