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6" r:id="rId1"/>
  </p:sldMasterIdLst>
  <p:notesMasterIdLst>
    <p:notesMasterId r:id="rId18"/>
  </p:notesMasterIdLst>
  <p:handoutMasterIdLst>
    <p:handoutMasterId r:id="rId19"/>
  </p:handoutMasterIdLst>
  <p:sldIdLst>
    <p:sldId id="365" r:id="rId2"/>
    <p:sldId id="366" r:id="rId3"/>
    <p:sldId id="384" r:id="rId4"/>
    <p:sldId id="394" r:id="rId5"/>
    <p:sldId id="405" r:id="rId6"/>
    <p:sldId id="396" r:id="rId7"/>
    <p:sldId id="408" r:id="rId8"/>
    <p:sldId id="406" r:id="rId9"/>
    <p:sldId id="400" r:id="rId10"/>
    <p:sldId id="401" r:id="rId11"/>
    <p:sldId id="403" r:id="rId12"/>
    <p:sldId id="397" r:id="rId13"/>
    <p:sldId id="399" r:id="rId14"/>
    <p:sldId id="407" r:id="rId15"/>
    <p:sldId id="390" r:id="rId16"/>
    <p:sldId id="409" r:id="rId17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F76"/>
    <a:srgbClr val="FF7C80"/>
    <a:srgbClr val="006600"/>
    <a:srgbClr val="FF0000"/>
    <a:srgbClr val="FF9900"/>
    <a:srgbClr val="535353"/>
    <a:srgbClr val="E9F1F5"/>
    <a:srgbClr val="D0E3EA"/>
    <a:srgbClr val="83B570"/>
    <a:srgbClr val="4962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41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wrap="square" lIns="92296" tIns="46147" rIns="92296" bIns="4614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wrap="square" lIns="92296" tIns="46147" rIns="92296" bIns="4614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/>
            </a:lvl1pPr>
          </a:lstStyle>
          <a:p>
            <a:pPr>
              <a:defRPr/>
            </a:pPr>
            <a:fld id="{47380CBE-7CCF-4A48-8248-C984744C66CB}" type="datetime1">
              <a:rPr lang="en-US" altLang="en-US"/>
              <a:pPr>
                <a:defRPr/>
              </a:pPr>
              <a:t>6/20/2017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wrap="square" lIns="92296" tIns="46147" rIns="92296" bIns="4614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wrap="square" lIns="92296" tIns="46147" rIns="92296" bIns="4614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/>
            </a:lvl1pPr>
          </a:lstStyle>
          <a:p>
            <a:pPr>
              <a:defRPr/>
            </a:pPr>
            <a:fld id="{A5331DCF-3CA9-433B-8365-A252AB17E9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044364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wrap="square" lIns="92296" tIns="46147" rIns="92296" bIns="4614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wrap="square" lIns="92296" tIns="46147" rIns="92296" bIns="4614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/>
            </a:lvl1pPr>
          </a:lstStyle>
          <a:p>
            <a:pPr>
              <a:defRPr/>
            </a:pPr>
            <a:fld id="{672EAF8B-228F-4F29-AB75-342FFFC85158}" type="datetime1">
              <a:rPr lang="en-US" altLang="en-US"/>
              <a:pPr>
                <a:defRPr/>
              </a:pPr>
              <a:t>6/20/2017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6488" y="696913"/>
            <a:ext cx="4646612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2296" tIns="46147" rIns="92296" bIns="46147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6"/>
            <a:ext cx="5486400" cy="4183063"/>
          </a:xfrm>
          <a:prstGeom prst="rect">
            <a:avLst/>
          </a:prstGeom>
        </p:spPr>
        <p:txBody>
          <a:bodyPr vert="horz" wrap="square" lIns="92296" tIns="46147" rIns="92296" bIns="46147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wrap="square" lIns="92296" tIns="46147" rIns="92296" bIns="4614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wrap="square" lIns="92296" tIns="46147" rIns="92296" bIns="4614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/>
            </a:lvl1pPr>
          </a:lstStyle>
          <a:p>
            <a:pPr>
              <a:defRPr/>
            </a:pPr>
            <a:fld id="{6FF39D60-D883-40BE-A574-78AD88575C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17097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6527EC3-0E4C-4678-A14F-E6D7C43B2CCD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87906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Alex – feel free to make this slide work</a:t>
            </a:r>
            <a:r>
              <a:rPr lang="en-US" baseline="0" dirty="0" smtClean="0"/>
              <a:t> better – but this should give you an idea of what I’m looking for in the Utah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F39D60-D883-40BE-A574-78AD88575C30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28459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Alex – feel free to make this slide work</a:t>
            </a:r>
            <a:r>
              <a:rPr lang="en-US" baseline="0" dirty="0" smtClean="0"/>
              <a:t> better – but this should give you an idea of what I’m looking for in the Utah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F39D60-D883-40BE-A574-78AD88575C30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25390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Alex – feel free to make this slide work</a:t>
            </a:r>
            <a:r>
              <a:rPr lang="en-US" baseline="0" dirty="0" smtClean="0"/>
              <a:t> better – but this should give you an idea of what I’m looking for in the Utah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F39D60-D883-40BE-A574-78AD88575C30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60095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62000" indent="-29051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9988" indent="-23336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41475" indent="-23336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109788" indent="-233363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669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241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813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3858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348659E-4816-46D9-988E-DE59B4BE0E0C}" type="slidenum">
              <a:rPr lang="en-US" altLang="en-US" smtClean="0"/>
              <a:pPr/>
              <a:t>11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794111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6527EC3-0E4C-4678-A14F-E6D7C43B2CCD}" type="slidenum">
              <a:rPr lang="en-US" altLang="en-US"/>
              <a:pPr eaLnBrk="1" hangingPunct="1"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7202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352800"/>
            <a:ext cx="5943600" cy="1143000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rgbClr val="367785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101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Headerbox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4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07100"/>
            <a:ext cx="9144000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 userDrawn="1"/>
        </p:nvSpPr>
        <p:spPr>
          <a:xfrm>
            <a:off x="152400" y="6096000"/>
            <a:ext cx="2895600" cy="369888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fld id="{E684BA4D-EF89-43BA-B775-3F1389A5F5B7}" type="slidenum">
              <a:rPr lang="en-US" altLang="en-US" sz="1800" smtClean="0">
                <a:solidFill>
                  <a:prstClr val="black"/>
                </a:solidFill>
              </a:rPr>
              <a:pPr eaLnBrk="1" hangingPunct="1">
                <a:defRPr/>
              </a:pPr>
              <a:t>‹#›</a:t>
            </a:fld>
            <a:endParaRPr lang="en-US" altLang="en-US" sz="1800" dirty="0" smtClean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4000" spc="1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>
            <a:lvl1pPr marL="342900" indent="-342900">
              <a:spcAft>
                <a:spcPts val="600"/>
              </a:spcAft>
              <a:buClr>
                <a:srgbClr val="535353"/>
              </a:buClr>
              <a:buFont typeface="Wingdings" charset="2"/>
              <a:buChar char="§"/>
              <a:defRPr sz="2800">
                <a:solidFill>
                  <a:srgbClr val="336F76"/>
                </a:solidFill>
              </a:defRPr>
            </a:lvl1pPr>
            <a:lvl2pPr marL="804863" indent="-347663">
              <a:spcBef>
                <a:spcPts val="0"/>
              </a:spcBef>
              <a:spcAft>
                <a:spcPts val="400"/>
              </a:spcAft>
              <a:buClr>
                <a:srgbClr val="535353"/>
              </a:buClr>
              <a:buFont typeface="Wingdings" panose="05000000000000000000" pitchFamily="2" charset="2"/>
              <a:buChar char="v"/>
              <a:defRPr sz="2400">
                <a:solidFill>
                  <a:srgbClr val="336F76"/>
                </a:solidFill>
              </a:defRPr>
            </a:lvl2pPr>
            <a:lvl3pPr marL="1143000" indent="-228600">
              <a:spcAft>
                <a:spcPts val="600"/>
              </a:spcAft>
              <a:buClr>
                <a:srgbClr val="535353"/>
              </a:buClr>
              <a:buFont typeface="Wingdings" charset="2"/>
              <a:buChar char="§"/>
              <a:defRPr sz="2000">
                <a:solidFill>
                  <a:srgbClr val="336F76"/>
                </a:solidFill>
              </a:defRPr>
            </a:lvl3pPr>
            <a:lvl4pPr marL="1600200" indent="-228600">
              <a:spcAft>
                <a:spcPts val="600"/>
              </a:spcAft>
              <a:buClr>
                <a:srgbClr val="535353"/>
              </a:buClr>
              <a:buSzPct val="75000"/>
              <a:buFont typeface="Wingdings" charset="2"/>
              <a:buChar char="§"/>
              <a:defRPr sz="1800">
                <a:solidFill>
                  <a:srgbClr val="336F76"/>
                </a:solidFill>
              </a:defRPr>
            </a:lvl4pPr>
            <a:lvl5pPr marL="2057400" indent="-228600">
              <a:spcAft>
                <a:spcPts val="600"/>
              </a:spcAft>
              <a:buClr>
                <a:srgbClr val="535353"/>
              </a:buClr>
              <a:buSzPct val="75000"/>
              <a:buFont typeface="Wingdings" charset="2"/>
              <a:buChar char="§"/>
              <a:defRPr sz="1800">
                <a:solidFill>
                  <a:srgbClr val="336F76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009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1969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017" r:id="rId1"/>
    <p:sldLayoutId id="2147484018" r:id="rId2"/>
    <p:sldLayoutId id="2147484016" r:id="rId3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mlDrawing" Target="../drawings/vmlDrawing1.v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9.emf"/><Relationship Id="rId5" Type="http://schemas.openxmlformats.org/officeDocument/2006/relationships/oleObject" Target="../embeddings/Microsoft_Excel_97-2003_Worksheet1.xls"/><Relationship Id="rId4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 bwMode="auto">
          <a:xfrm>
            <a:off x="2133600" y="1295400"/>
            <a:ext cx="5486400" cy="1828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3600" dirty="0" smtClean="0">
                <a:ea typeface="ＭＳ Ｐゴシック" panose="020B0600070205080204" pitchFamily="34" charset="-128"/>
              </a:rPr>
              <a:t>Income Limits and Utility Allowances: Issues and Opportunities</a:t>
            </a:r>
            <a:br>
              <a:rPr lang="en-US" altLang="en-US" sz="3600" dirty="0" smtClean="0">
                <a:ea typeface="ＭＳ Ｐゴシック" panose="020B0600070205080204" pitchFamily="34" charset="-128"/>
              </a:rPr>
            </a:br>
            <a:r>
              <a:rPr lang="en-US" sz="1800" dirty="0"/>
              <a:t>Alex Finigan</a:t>
            </a:r>
            <a:br>
              <a:rPr lang="en-US" sz="1800" dirty="0"/>
            </a:br>
            <a:r>
              <a:rPr lang="en-US" sz="1800" dirty="0"/>
              <a:t>TCAM</a:t>
            </a:r>
            <a:br>
              <a:rPr lang="en-US" sz="1800" dirty="0"/>
            </a:br>
            <a:r>
              <a:rPr lang="en-US" sz="1800" dirty="0"/>
              <a:t>186 Lincoln Street</a:t>
            </a:r>
            <a:br>
              <a:rPr lang="en-US" sz="1800" dirty="0"/>
            </a:br>
            <a:r>
              <a:rPr lang="en-US" sz="1800" dirty="0"/>
              <a:t>Boston MA 02111</a:t>
            </a:r>
            <a:br>
              <a:rPr lang="en-US" sz="1800" dirty="0"/>
            </a:br>
            <a:r>
              <a:rPr lang="en-US" sz="1800" dirty="0"/>
              <a:t>(617) 542-1200</a:t>
            </a:r>
            <a:br>
              <a:rPr lang="en-US" sz="1800" dirty="0"/>
            </a:br>
            <a:endParaRPr lang="en-US" altLang="en-US" sz="2800" dirty="0" smtClean="0">
              <a:solidFill>
                <a:srgbClr val="49626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 bwMode="auto">
          <a:xfrm>
            <a:off x="152400" y="5029200"/>
            <a:ext cx="4572000" cy="1600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defTabSz="457200" eaLnBrk="0" hangingPunct="0">
              <a:defRPr/>
            </a:pPr>
            <a:r>
              <a:rPr lang="en-US" sz="2400" dirty="0">
                <a:solidFill>
                  <a:srgbClr val="367785"/>
                </a:solidFill>
                <a:latin typeface="+mj-lt"/>
                <a:cs typeface="ＭＳ Ｐゴシック" pitchFamily="-65" charset="-128"/>
              </a:rPr>
              <a:t>NCSHA Housing Credit Connect Atlanta 2017</a:t>
            </a:r>
            <a:br>
              <a:rPr lang="en-US" sz="2400" dirty="0">
                <a:solidFill>
                  <a:srgbClr val="367785"/>
                </a:solidFill>
                <a:latin typeface="+mj-lt"/>
                <a:cs typeface="ＭＳ Ｐゴシック" pitchFamily="-65" charset="-128"/>
              </a:rPr>
            </a:br>
            <a:endParaRPr lang="en-US" sz="2400" dirty="0">
              <a:solidFill>
                <a:srgbClr val="367785"/>
              </a:solidFill>
              <a:latin typeface="+mj-lt"/>
              <a:cs typeface="ＭＳ Ｐゴシック" pitchFamily="-65" charset="-128"/>
            </a:endParaRPr>
          </a:p>
          <a:p>
            <a:pPr defTabSz="457200" eaLnBrk="0" hangingPunct="0">
              <a:defRPr/>
            </a:pPr>
            <a:r>
              <a:rPr lang="en-US" sz="2000" i="1" dirty="0" smtClean="0">
                <a:solidFill>
                  <a:srgbClr val="496261"/>
                </a:solidFill>
                <a:latin typeface="+mj-lt"/>
                <a:cs typeface="ＭＳ Ｐゴシック" pitchFamily="-65" charset="-128"/>
              </a:rPr>
              <a:t>June 22, 2017</a:t>
            </a:r>
            <a:endParaRPr lang="en-US" sz="2000" i="1" dirty="0">
              <a:solidFill>
                <a:srgbClr val="496261"/>
              </a:solidFill>
              <a:latin typeface="+mj-lt"/>
              <a:cs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6175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Utility Usage Survey – Case Study</a:t>
            </a:r>
            <a:endParaRPr lang="en-US" dirty="0"/>
          </a:p>
        </p:txBody>
      </p:sp>
      <p:pic>
        <p:nvPicPr>
          <p:cNvPr id="4" name="Content Placeholder 3" descr="Pages from Woodside Court Marketing Package.jpg"/>
          <p:cNvPicPr>
            <a:picLocks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59680" y="1600200"/>
            <a:ext cx="3627120" cy="2438400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1600200"/>
            <a:ext cx="4648200" cy="4678363"/>
          </a:xfrm>
          <a:prstGeom prst="rect">
            <a:avLst/>
          </a:prstGeom>
        </p:spPr>
        <p:txBody>
          <a:bodyPr vert="horz"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535353"/>
              </a:buClr>
              <a:buFont typeface="Wingdings" charset="2"/>
              <a:buChar char="§"/>
              <a:defRPr sz="2800" kern="1200">
                <a:solidFill>
                  <a:srgbClr val="336F76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defRPr>
            </a:lvl1pPr>
            <a:lvl2pPr marL="804863" indent="-347663" algn="l" defTabSz="457200" rtl="0" eaLnBrk="0" fontAlgn="base" hangingPunct="0">
              <a:spcBef>
                <a:spcPts val="0"/>
              </a:spcBef>
              <a:spcAft>
                <a:spcPts val="400"/>
              </a:spcAft>
              <a:buClr>
                <a:srgbClr val="535353"/>
              </a:buClr>
              <a:buFont typeface="Wingdings" panose="05000000000000000000" pitchFamily="2" charset="2"/>
              <a:buChar char="v"/>
              <a:defRPr sz="2400" kern="1200">
                <a:solidFill>
                  <a:srgbClr val="336F76"/>
                </a:solidFill>
                <a:latin typeface="+mn-lt"/>
                <a:ea typeface="ＭＳ Ｐゴシック" pitchFamily="-65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535353"/>
              </a:buClr>
              <a:buFont typeface="Wingdings" charset="2"/>
              <a:buChar char="§"/>
              <a:defRPr sz="2000" kern="1200">
                <a:solidFill>
                  <a:srgbClr val="336F76"/>
                </a:solidFill>
                <a:latin typeface="+mn-lt"/>
                <a:ea typeface="ＭＳ Ｐゴシック" pitchFamily="-65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535353"/>
              </a:buClr>
              <a:buSzPct val="75000"/>
              <a:buFont typeface="Wingdings" charset="2"/>
              <a:buChar char="§"/>
              <a:defRPr sz="1800" kern="1200">
                <a:solidFill>
                  <a:srgbClr val="336F76"/>
                </a:solidFill>
                <a:latin typeface="+mn-lt"/>
                <a:ea typeface="ＭＳ Ｐゴシック" pitchFamily="-65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535353"/>
              </a:buClr>
              <a:buSzPct val="75000"/>
              <a:buFont typeface="Wingdings" charset="2"/>
              <a:buChar char="§"/>
              <a:defRPr sz="1800" kern="1200">
                <a:solidFill>
                  <a:srgbClr val="336F76"/>
                </a:solidFill>
                <a:latin typeface="+mn-lt"/>
                <a:ea typeface="ＭＳ Ｐゴシック" pitchFamily="-65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2400" dirty="0" smtClean="0"/>
              <a:t>144-unit 100% LIHTC property built in </a:t>
            </a:r>
            <a:r>
              <a:rPr lang="en-US" sz="2400" dirty="0"/>
              <a:t>in 2004 in Amarillo, TX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2017 Update:</a:t>
            </a:r>
          </a:p>
          <a:p>
            <a:pPr lvl="1"/>
            <a:r>
              <a:rPr lang="en-US" sz="2000" dirty="0" smtClean="0"/>
              <a:t>Surveyed UAs continue to be less than City UAs</a:t>
            </a:r>
          </a:p>
          <a:p>
            <a:pPr lvl="1"/>
            <a:r>
              <a:rPr lang="en-US" sz="2000" b="1" dirty="0" smtClean="0">
                <a:solidFill>
                  <a:srgbClr val="FF0000"/>
                </a:solidFill>
              </a:rPr>
              <a:t>20%</a:t>
            </a:r>
            <a:r>
              <a:rPr lang="en-US" sz="2000" dirty="0" smtClean="0"/>
              <a:t> less than average City UA   </a:t>
            </a:r>
          </a:p>
          <a:p>
            <a:pPr lvl="1"/>
            <a:r>
              <a:rPr lang="en-US" sz="1900" b="1" dirty="0" smtClean="0">
                <a:solidFill>
                  <a:srgbClr val="00B050"/>
                </a:solidFill>
              </a:rPr>
              <a:t>$39K</a:t>
            </a:r>
            <a:r>
              <a:rPr lang="en-US" sz="1900" dirty="0" smtClean="0"/>
              <a:t> additional net rent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9700" y="4221162"/>
            <a:ext cx="6324600" cy="1857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46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What is Limiting Rents?</a:t>
            </a:r>
            <a:endParaRPr lang="en-US" dirty="0"/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417638"/>
            <a:ext cx="8229600" cy="47085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dirty="0" smtClean="0">
                <a:ea typeface="ＭＳ Ｐゴシック" panose="020B0600070205080204" pitchFamily="34" charset="-128"/>
              </a:rPr>
              <a:t>Market or restricted rent ceiling?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en-US" dirty="0" smtClean="0">
                <a:ea typeface="ＭＳ Ｐゴシック" panose="020B0600070205080204" pitchFamily="34" charset="-128"/>
              </a:rPr>
              <a:t>Restricted rent ceiling or Section 8 rent?</a:t>
            </a:r>
          </a:p>
        </p:txBody>
      </p:sp>
      <p:graphicFrame>
        <p:nvGraphicFramePr>
          <p:cNvPr id="30724" name="Content Placeholder 5"/>
          <p:cNvGraphicFramePr>
            <a:graphicFrameLocks/>
          </p:cNvGraphicFramePr>
          <p:nvPr/>
        </p:nvGraphicFramePr>
        <p:xfrm>
          <a:off x="406400" y="2540000"/>
          <a:ext cx="8331200" cy="375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Chart" r:id="rId5" imgW="8343872" imgH="3762334" progId="Excel.Chart.8">
                  <p:embed/>
                </p:oleObj>
              </mc:Choice>
              <mc:Fallback>
                <p:oleObj name="Chart" r:id="rId5" imgW="8343872" imgH="3762334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" y="2540000"/>
                        <a:ext cx="8331200" cy="375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484081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Best Practices: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Without an organized process and an understanding of the documents, maintaining compliance and creating opportunity becomes much more difficult</a:t>
            </a:r>
          </a:p>
          <a:p>
            <a:r>
              <a:rPr lang="en-US" sz="2400" dirty="0" smtClean="0"/>
              <a:t>Organization, consistency and comprehension are essential</a:t>
            </a:r>
          </a:p>
          <a:p>
            <a:pPr lvl="1"/>
            <a:r>
              <a:rPr lang="en-US" sz="2000" dirty="0" smtClean="0"/>
              <a:t>Keep schedule of when new income limits and UAs are published</a:t>
            </a:r>
          </a:p>
          <a:p>
            <a:pPr lvl="1"/>
            <a:r>
              <a:rPr lang="en-US" sz="2000" dirty="0" smtClean="0"/>
              <a:t>Update rents and UAs on time </a:t>
            </a:r>
          </a:p>
          <a:p>
            <a:pPr lvl="1"/>
            <a:r>
              <a:rPr lang="en-US" sz="2000" dirty="0" smtClean="0"/>
              <a:t>Build it into the budget process!</a:t>
            </a:r>
            <a:endParaRPr lang="en-US" sz="2400" dirty="0" smtClean="0"/>
          </a:p>
          <a:p>
            <a:r>
              <a:rPr lang="en-US" sz="2400" dirty="0" smtClean="0"/>
              <a:t>Basics:</a:t>
            </a:r>
          </a:p>
          <a:p>
            <a:pPr lvl="1"/>
            <a:r>
              <a:rPr lang="en-US" sz="2000" dirty="0"/>
              <a:t>Create easy-reference schedules</a:t>
            </a:r>
          </a:p>
          <a:p>
            <a:pPr lvl="1"/>
            <a:r>
              <a:rPr lang="en-US" sz="2000" dirty="0" smtClean="0"/>
              <a:t>Conduct annual utility </a:t>
            </a:r>
            <a:r>
              <a:rPr lang="en-US" sz="2000" dirty="0" smtClean="0"/>
              <a:t>surveys (if it makes sense for the property)</a:t>
            </a:r>
            <a:endParaRPr lang="en-US" sz="2000" dirty="0"/>
          </a:p>
          <a:p>
            <a:pPr lvl="1"/>
            <a:r>
              <a:rPr lang="en-US" sz="2000" dirty="0" smtClean="0"/>
              <a:t>Ensure market studies are updated and rent strategy </a:t>
            </a:r>
            <a:r>
              <a:rPr lang="en-US" sz="2000" dirty="0" smtClean="0"/>
              <a:t>is thought-out</a:t>
            </a:r>
            <a:endParaRPr lang="en-US" sz="2000" dirty="0" smtClean="0"/>
          </a:p>
          <a:p>
            <a:pPr lvl="1"/>
            <a:r>
              <a:rPr lang="en-US" sz="2000" dirty="0"/>
              <a:t>Maximize number of Section 8 vouchers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4886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Organized and Updated Records are Crucial </a:t>
            </a:r>
            <a:endParaRPr lang="en-US" dirty="0"/>
          </a:p>
        </p:txBody>
      </p:sp>
      <p:pic>
        <p:nvPicPr>
          <p:cNvPr id="5" name="Picture 4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133600"/>
            <a:ext cx="8284464" cy="3355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711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Best Practices: Advanced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Risk-Based Targeting:</a:t>
            </a:r>
          </a:p>
          <a:p>
            <a:pPr lvl="1"/>
            <a:r>
              <a:rPr lang="en-US" sz="1800" dirty="0" smtClean="0"/>
              <a:t>Most properties are not uniform</a:t>
            </a:r>
          </a:p>
          <a:p>
            <a:pPr lvl="1">
              <a:spcAft>
                <a:spcPts val="0"/>
              </a:spcAft>
            </a:pPr>
            <a:r>
              <a:rPr lang="en-US" sz="1800" dirty="0"/>
              <a:t>Spend less time and fewer resources on the least risky properties</a:t>
            </a:r>
            <a:endParaRPr lang="en-US" sz="1800" dirty="0" smtClean="0"/>
          </a:p>
          <a:p>
            <a:pPr lvl="2">
              <a:spcAft>
                <a:spcPts val="0"/>
              </a:spcAft>
            </a:pPr>
            <a:r>
              <a:rPr lang="en-US" sz="1600" dirty="0" smtClean="0"/>
              <a:t>Good performers in strong markets</a:t>
            </a:r>
          </a:p>
          <a:p>
            <a:pPr lvl="2"/>
            <a:r>
              <a:rPr lang="en-US" sz="1600" dirty="0" smtClean="0"/>
              <a:t>Stable performers where market rents &lt; LIHTC max rents</a:t>
            </a:r>
          </a:p>
          <a:p>
            <a:pPr lvl="1">
              <a:spcAft>
                <a:spcPts val="0"/>
              </a:spcAft>
            </a:pPr>
            <a:r>
              <a:rPr lang="en-US" sz="1800" dirty="0" smtClean="0"/>
              <a:t>Spend more time on the properties that do need it:</a:t>
            </a:r>
          </a:p>
          <a:p>
            <a:pPr lvl="2">
              <a:spcAft>
                <a:spcPts val="0"/>
              </a:spcAft>
            </a:pPr>
            <a:r>
              <a:rPr lang="en-US" sz="1600" dirty="0" smtClean="0"/>
              <a:t>Low-margin performers with rents at max</a:t>
            </a:r>
          </a:p>
          <a:p>
            <a:pPr lvl="2"/>
            <a:r>
              <a:rPr lang="en-US" sz="1600" dirty="0" smtClean="0"/>
              <a:t>Struggling properties or inexperienced management teams</a:t>
            </a:r>
          </a:p>
          <a:p>
            <a:r>
              <a:rPr lang="en-US" sz="2000" dirty="0" smtClean="0"/>
              <a:t>Owners: make sure </a:t>
            </a:r>
            <a:r>
              <a:rPr lang="en-US" sz="2000" dirty="0"/>
              <a:t>asset managers have a </a:t>
            </a:r>
            <a:r>
              <a:rPr lang="en-US" sz="2000" dirty="0" smtClean="0"/>
              <a:t>consistent focus </a:t>
            </a:r>
            <a:r>
              <a:rPr lang="en-US" sz="2000" dirty="0"/>
              <a:t>on income </a:t>
            </a:r>
            <a:r>
              <a:rPr lang="en-US" sz="2000" dirty="0" smtClean="0"/>
              <a:t>opportunities</a:t>
            </a:r>
          </a:p>
          <a:p>
            <a:pPr lvl="1"/>
            <a:r>
              <a:rPr lang="en-US" sz="1800" dirty="0" smtClean="0"/>
              <a:t>Ensure UAs are not too </a:t>
            </a:r>
            <a:r>
              <a:rPr lang="en-US" sz="1800" dirty="0" smtClean="0"/>
              <a:t>high (without losing sight of downside risk!)</a:t>
            </a:r>
            <a:endParaRPr lang="en-US" sz="1800" dirty="0" smtClean="0"/>
          </a:p>
          <a:p>
            <a:pPr lvl="1"/>
            <a:r>
              <a:rPr lang="en-US" sz="1800" dirty="0" smtClean="0"/>
              <a:t>Rents are maximized (when appropriate)</a:t>
            </a:r>
          </a:p>
          <a:p>
            <a:pPr lvl="1"/>
            <a:r>
              <a:rPr lang="en-US" sz="1800" dirty="0" smtClean="0"/>
              <a:t>Optimal usage of subsidy: Sec 8 vouchers in lowest set-aside units </a:t>
            </a:r>
          </a:p>
        </p:txBody>
      </p:sp>
    </p:spTree>
    <p:extLst>
      <p:ext uri="{BB962C8B-B14F-4D97-AF65-F5344CB8AC3E}">
        <p14:creationId xmlns:p14="http://schemas.microsoft.com/office/powerpoint/2010/main" val="35196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Compliance can be complicated and is almost always time-consuming – </a:t>
            </a:r>
            <a:r>
              <a:rPr lang="en-US" sz="2400" i="1" dirty="0" smtClean="0"/>
              <a:t>especially in multiple-subsidy properties</a:t>
            </a:r>
          </a:p>
          <a:p>
            <a:r>
              <a:rPr lang="en-US" sz="2400" dirty="0" smtClean="0"/>
              <a:t>More time/$$ spent on compliance </a:t>
            </a:r>
            <a:r>
              <a:rPr lang="en-US" sz="2400" dirty="0">
                <a:sym typeface="Wingdings" panose="05000000000000000000" pitchFamily="2" charset="2"/>
              </a:rPr>
              <a:t></a:t>
            </a:r>
            <a:r>
              <a:rPr lang="en-US" sz="2400" dirty="0" smtClean="0"/>
              <a:t> Less time/$$ spent on housing and residents</a:t>
            </a:r>
          </a:p>
          <a:p>
            <a:r>
              <a:rPr lang="en-US" sz="2400" dirty="0" smtClean="0"/>
              <a:t>Steps to lessen compliance burden without undermining program can be beneficial</a:t>
            </a:r>
          </a:p>
        </p:txBody>
      </p:sp>
    </p:spTree>
    <p:extLst>
      <p:ext uri="{BB962C8B-B14F-4D97-AF65-F5344CB8AC3E}">
        <p14:creationId xmlns:p14="http://schemas.microsoft.com/office/powerpoint/2010/main" val="413924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 bwMode="auto">
          <a:xfrm>
            <a:off x="2133600" y="1295400"/>
            <a:ext cx="5486400" cy="1828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3600" dirty="0" smtClean="0">
                <a:ea typeface="ＭＳ Ｐゴシック" panose="020B0600070205080204" pitchFamily="34" charset="-128"/>
              </a:rPr>
              <a:t>Income Limits and Utility Allowances: Issues and Opportunities</a:t>
            </a:r>
            <a:br>
              <a:rPr lang="en-US" altLang="en-US" sz="3600" dirty="0" smtClean="0">
                <a:ea typeface="ＭＳ Ｐゴシック" panose="020B0600070205080204" pitchFamily="34" charset="-128"/>
              </a:rPr>
            </a:br>
            <a:r>
              <a:rPr lang="en-US" sz="1800" dirty="0"/>
              <a:t>Alex Finigan</a:t>
            </a:r>
            <a:br>
              <a:rPr lang="en-US" sz="1800" dirty="0"/>
            </a:br>
            <a:r>
              <a:rPr lang="en-US" sz="1800" dirty="0"/>
              <a:t>TCAM</a:t>
            </a:r>
            <a:br>
              <a:rPr lang="en-US" sz="1800" dirty="0"/>
            </a:br>
            <a:r>
              <a:rPr lang="en-US" sz="1800" dirty="0"/>
              <a:t>186 Lincoln Street</a:t>
            </a:r>
            <a:br>
              <a:rPr lang="en-US" sz="1800" dirty="0"/>
            </a:br>
            <a:r>
              <a:rPr lang="en-US" sz="1800" dirty="0"/>
              <a:t>Boston MA 02111</a:t>
            </a:r>
            <a:br>
              <a:rPr lang="en-US" sz="1800" dirty="0"/>
            </a:br>
            <a:r>
              <a:rPr lang="en-US" sz="1800" dirty="0"/>
              <a:t>(617) 542-1200</a:t>
            </a:r>
            <a:br>
              <a:rPr lang="en-US" sz="1800" dirty="0"/>
            </a:br>
            <a:endParaRPr lang="en-US" altLang="en-US" sz="2800" dirty="0" smtClean="0">
              <a:solidFill>
                <a:srgbClr val="49626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 bwMode="auto">
          <a:xfrm>
            <a:off x="152400" y="5029200"/>
            <a:ext cx="4572000" cy="1600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defTabSz="457200" eaLnBrk="0" hangingPunct="0">
              <a:defRPr/>
            </a:pPr>
            <a:r>
              <a:rPr lang="en-US" sz="2400" dirty="0">
                <a:solidFill>
                  <a:srgbClr val="367785"/>
                </a:solidFill>
                <a:latin typeface="+mj-lt"/>
                <a:cs typeface="ＭＳ Ｐゴシック" pitchFamily="-65" charset="-128"/>
              </a:rPr>
              <a:t>NCSHA Housing Credit Connect Atlanta 2017</a:t>
            </a:r>
            <a:br>
              <a:rPr lang="en-US" sz="2400" dirty="0">
                <a:solidFill>
                  <a:srgbClr val="367785"/>
                </a:solidFill>
                <a:latin typeface="+mj-lt"/>
                <a:cs typeface="ＭＳ Ｐゴシック" pitchFamily="-65" charset="-128"/>
              </a:rPr>
            </a:br>
            <a:endParaRPr lang="en-US" sz="2400" dirty="0">
              <a:solidFill>
                <a:srgbClr val="367785"/>
              </a:solidFill>
              <a:latin typeface="+mj-lt"/>
              <a:cs typeface="ＭＳ Ｐゴシック" pitchFamily="-65" charset="-128"/>
            </a:endParaRPr>
          </a:p>
          <a:p>
            <a:pPr defTabSz="457200" eaLnBrk="0" hangingPunct="0">
              <a:defRPr/>
            </a:pPr>
            <a:r>
              <a:rPr lang="en-US" sz="2000" i="1" dirty="0" smtClean="0">
                <a:solidFill>
                  <a:srgbClr val="496261"/>
                </a:solidFill>
                <a:latin typeface="+mj-lt"/>
                <a:cs typeface="ＭＳ Ｐゴシック" pitchFamily="-65" charset="-128"/>
              </a:rPr>
              <a:t>June 22, 2017</a:t>
            </a:r>
            <a:endParaRPr lang="en-US" sz="2000" i="1" dirty="0">
              <a:solidFill>
                <a:srgbClr val="496261"/>
              </a:solidFill>
              <a:latin typeface="+mj-lt"/>
              <a:cs typeface="ＭＳ Ｐゴシック" pitchFamily="-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75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What’s happening </a:t>
            </a:r>
            <a:r>
              <a:rPr lang="en-US" dirty="0"/>
              <a:t>o</a:t>
            </a:r>
            <a:r>
              <a:rPr lang="en-US" dirty="0" smtClean="0"/>
              <a:t>ut </a:t>
            </a:r>
            <a:r>
              <a:rPr lang="en-US" dirty="0"/>
              <a:t>t</a:t>
            </a:r>
            <a:r>
              <a:rPr lang="en-US" dirty="0" smtClean="0"/>
              <a:t>here?</a:t>
            </a:r>
          </a:p>
          <a:p>
            <a:r>
              <a:rPr lang="en-US" dirty="0" smtClean="0"/>
              <a:t>Income Limits and Utility Allowances: Risks and Issues</a:t>
            </a:r>
          </a:p>
          <a:p>
            <a:r>
              <a:rPr lang="en-US" dirty="0"/>
              <a:t>Income Limits and Utility Allowances: </a:t>
            </a:r>
            <a:r>
              <a:rPr lang="en-US" dirty="0" smtClean="0"/>
              <a:t>Opportunities</a:t>
            </a:r>
          </a:p>
          <a:p>
            <a:r>
              <a:rPr lang="en-US" dirty="0" smtClean="0"/>
              <a:t>Best Practices</a:t>
            </a:r>
          </a:p>
          <a:p>
            <a:r>
              <a:rPr lang="en-US" dirty="0" smtClean="0"/>
              <a:t>Additional Thoughts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89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Happening Out There?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z="2400" dirty="0" smtClean="0"/>
              <a:t>Utility allowance rules and options have become significantly more complicated over time</a:t>
            </a:r>
          </a:p>
          <a:p>
            <a:r>
              <a:rPr lang="en-US" sz="2400" dirty="0" smtClean="0"/>
              <a:t>Monitoring income and rent compliance is complex and </a:t>
            </a:r>
            <a:r>
              <a:rPr lang="en-US" sz="2400" b="1" i="1" dirty="0" smtClean="0"/>
              <a:t>time-consuming</a:t>
            </a:r>
          </a:p>
          <a:p>
            <a:r>
              <a:rPr lang="en-US" sz="2400" dirty="0" smtClean="0"/>
              <a:t>Compliance objectives are particularly complicated in properties with multiple layers of subsidy </a:t>
            </a:r>
          </a:p>
          <a:p>
            <a:r>
              <a:rPr lang="en-US" sz="2400" dirty="0"/>
              <a:t>Factors Affecting Income </a:t>
            </a:r>
            <a:r>
              <a:rPr lang="en-US" sz="2400" dirty="0" smtClean="0"/>
              <a:t>Limits and </a:t>
            </a:r>
            <a:r>
              <a:rPr lang="en-US" sz="2400" dirty="0"/>
              <a:t>Utility </a:t>
            </a:r>
            <a:r>
              <a:rPr lang="en-US" sz="2400" dirty="0" smtClean="0"/>
              <a:t>Allowances: </a:t>
            </a:r>
          </a:p>
          <a:p>
            <a:pPr lvl="1"/>
            <a:r>
              <a:rPr lang="en-US" dirty="0"/>
              <a:t>Local and regional differences</a:t>
            </a:r>
          </a:p>
          <a:p>
            <a:pPr lvl="1"/>
            <a:r>
              <a:rPr lang="en-US" dirty="0"/>
              <a:t>Subsidies: restrict</a:t>
            </a:r>
            <a:r>
              <a:rPr lang="en-US" sz="2400" dirty="0"/>
              <a:t>ions and </a:t>
            </a:r>
            <a:r>
              <a:rPr lang="en-US" sz="2400" dirty="0" smtClean="0"/>
              <a:t>options</a:t>
            </a:r>
          </a:p>
          <a:p>
            <a:pPr lvl="1"/>
            <a:r>
              <a:rPr lang="en-US" sz="2400" dirty="0" smtClean="0"/>
              <a:t>Mission </a:t>
            </a:r>
            <a:r>
              <a:rPr lang="en-US" sz="2400" dirty="0"/>
              <a:t>and objectives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8138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Income Limits and UAs: </a:t>
            </a:r>
            <a:br>
              <a:rPr lang="en-US" dirty="0" smtClean="0"/>
            </a:br>
            <a:r>
              <a:rPr lang="en-US" dirty="0" smtClean="0"/>
              <a:t>Risks and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i="1" dirty="0" smtClean="0"/>
              <a:t>Compliance</a:t>
            </a:r>
            <a:r>
              <a:rPr lang="en-US" sz="2400" dirty="0" smtClean="0"/>
              <a:t>: charging too much rent</a:t>
            </a:r>
          </a:p>
          <a:p>
            <a:r>
              <a:rPr lang="en-US" sz="2400" i="1" dirty="0" smtClean="0"/>
              <a:t>Property Operations</a:t>
            </a:r>
            <a:r>
              <a:rPr lang="en-US" sz="2400" dirty="0" smtClean="0"/>
              <a:t>: markets with slow AMI growth and rising energy prices 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dirty="0" smtClean="0"/>
              <a:t>utility allowances can reduce revenue</a:t>
            </a:r>
          </a:p>
          <a:p>
            <a:r>
              <a:rPr lang="en-US" sz="2400" i="1" dirty="0" smtClean="0"/>
              <a:t>Missed Opportunities</a:t>
            </a:r>
            <a:r>
              <a:rPr lang="en-US" sz="2400" dirty="0" smtClean="0"/>
              <a:t>: compliance </a:t>
            </a:r>
            <a:r>
              <a:rPr lang="en-US" sz="2400" dirty="0"/>
              <a:t>personnel are often primarily focused on downside risk</a:t>
            </a:r>
          </a:p>
          <a:p>
            <a:pPr lvl="1"/>
            <a:r>
              <a:rPr lang="en-US" sz="2000" dirty="0"/>
              <a:t>Objective is to ensure property is in compliance since risk associated with non-compliance is extensive, with severe penalties</a:t>
            </a:r>
          </a:p>
          <a:p>
            <a:pPr lvl="1"/>
            <a:r>
              <a:rPr lang="en-US" sz="2000" dirty="0"/>
              <a:t>However, can lead to overly conservative bias / missed </a:t>
            </a:r>
            <a:r>
              <a:rPr lang="en-US" sz="2000" dirty="0" smtClean="0"/>
              <a:t>opportunities</a:t>
            </a:r>
          </a:p>
          <a:p>
            <a:r>
              <a:rPr lang="en-US" sz="2400" i="1" dirty="0"/>
              <a:t>Generalizations can be dangerous</a:t>
            </a:r>
            <a:r>
              <a:rPr lang="en-US" sz="2400" dirty="0"/>
              <a:t>: not all properties in a portfolio are the same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11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Risk of Rising UAs – Case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0" y="4038600"/>
            <a:ext cx="4419600" cy="19812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u="sng" dirty="0" smtClean="0"/>
              <a:t>Key Issues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Resource-constrained region with rising utility costs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Utility Allowances can consume all top-line revenue growth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For properties operating near 1.0 coverage, expenses must be reduced to compensate </a:t>
            </a:r>
            <a:endParaRPr lang="en-US" sz="18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1600200"/>
            <a:ext cx="4724400" cy="4678363"/>
          </a:xfrm>
          <a:prstGeom prst="rect">
            <a:avLst/>
          </a:prstGeom>
        </p:spPr>
        <p:txBody>
          <a:bodyPr vert="horz"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535353"/>
              </a:buClr>
              <a:buFont typeface="Wingdings" charset="2"/>
              <a:buChar char="§"/>
              <a:defRPr sz="2800" kern="1200">
                <a:solidFill>
                  <a:srgbClr val="336F76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defRPr>
            </a:lvl1pPr>
            <a:lvl2pPr marL="804863" indent="-347663" algn="l" defTabSz="457200" rtl="0" eaLnBrk="0" fontAlgn="base" hangingPunct="0">
              <a:spcBef>
                <a:spcPts val="0"/>
              </a:spcBef>
              <a:spcAft>
                <a:spcPts val="400"/>
              </a:spcAft>
              <a:buClr>
                <a:srgbClr val="535353"/>
              </a:buClr>
              <a:buFont typeface="Wingdings" panose="05000000000000000000" pitchFamily="2" charset="2"/>
              <a:buChar char="v"/>
              <a:defRPr sz="2400" kern="1200">
                <a:solidFill>
                  <a:srgbClr val="336F76"/>
                </a:solidFill>
                <a:latin typeface="+mn-lt"/>
                <a:ea typeface="ＭＳ Ｐゴシック" pitchFamily="-65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535353"/>
              </a:buClr>
              <a:buFont typeface="Wingdings" charset="2"/>
              <a:buChar char="§"/>
              <a:defRPr sz="2000" kern="1200">
                <a:solidFill>
                  <a:srgbClr val="336F76"/>
                </a:solidFill>
                <a:latin typeface="+mn-lt"/>
                <a:ea typeface="ＭＳ Ｐゴシック" pitchFamily="-65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535353"/>
              </a:buClr>
              <a:buSzPct val="75000"/>
              <a:buFont typeface="Wingdings" charset="2"/>
              <a:buChar char="§"/>
              <a:defRPr sz="1800" kern="1200">
                <a:solidFill>
                  <a:srgbClr val="336F76"/>
                </a:solidFill>
                <a:latin typeface="+mn-lt"/>
                <a:ea typeface="ＭＳ Ｐゴシック" pitchFamily="-65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535353"/>
              </a:buClr>
              <a:buSzPct val="75000"/>
              <a:buFont typeface="Wingdings" charset="2"/>
              <a:buChar char="§"/>
              <a:defRPr sz="1800" kern="1200">
                <a:solidFill>
                  <a:srgbClr val="336F76"/>
                </a:solidFill>
                <a:latin typeface="+mn-lt"/>
                <a:ea typeface="ＭＳ Ｐゴシック" pitchFamily="-65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2400" dirty="0" smtClean="0"/>
              <a:t>90-unit 100% LIHTC property built in </a:t>
            </a:r>
            <a:r>
              <a:rPr lang="en-US" sz="2400" dirty="0"/>
              <a:t>2009 in Los Angeles, CA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Due to income restrictions and on-site services, property operates near 1.0 DSCR</a:t>
            </a:r>
          </a:p>
          <a:p>
            <a:r>
              <a:rPr lang="en-US" sz="2300" dirty="0" smtClean="0"/>
              <a:t>2017 versus 2012:</a:t>
            </a:r>
          </a:p>
          <a:p>
            <a:pPr lvl="1"/>
            <a:r>
              <a:rPr lang="en-US" sz="1900" dirty="0" smtClean="0"/>
              <a:t>Max LIHTC Rents: </a:t>
            </a:r>
            <a:r>
              <a:rPr lang="en-US" sz="1900" b="1" dirty="0" smtClean="0">
                <a:solidFill>
                  <a:srgbClr val="00B050"/>
                </a:solidFill>
              </a:rPr>
              <a:t>+</a:t>
            </a:r>
            <a:r>
              <a:rPr lang="en-US" sz="1900" b="1" dirty="0">
                <a:solidFill>
                  <a:srgbClr val="00B050"/>
                </a:solidFill>
              </a:rPr>
              <a:t>$21K</a:t>
            </a:r>
            <a:r>
              <a:rPr lang="en-US" sz="1900" b="1" dirty="0" smtClean="0">
                <a:solidFill>
                  <a:srgbClr val="00B050"/>
                </a:solidFill>
              </a:rPr>
              <a:t> (+3.5%)</a:t>
            </a:r>
          </a:p>
          <a:p>
            <a:pPr lvl="1"/>
            <a:r>
              <a:rPr lang="en-US" sz="1900" dirty="0" smtClean="0"/>
              <a:t>UA: </a:t>
            </a:r>
            <a:r>
              <a:rPr lang="en-US" sz="1900" b="1" dirty="0" smtClean="0">
                <a:solidFill>
                  <a:srgbClr val="FF9900"/>
                </a:solidFill>
              </a:rPr>
              <a:t>+$48K (+100%)!</a:t>
            </a:r>
          </a:p>
          <a:p>
            <a:pPr lvl="1"/>
            <a:r>
              <a:rPr lang="en-US" sz="1900" dirty="0" smtClean="0"/>
              <a:t>Net LIHTC Rents: </a:t>
            </a:r>
            <a:r>
              <a:rPr lang="en-US" sz="1900" b="1" dirty="0" smtClean="0">
                <a:solidFill>
                  <a:srgbClr val="FF0000"/>
                </a:solidFill>
              </a:rPr>
              <a:t>-$27K (-5.0%)!</a:t>
            </a:r>
          </a:p>
          <a:p>
            <a:r>
              <a:rPr lang="en-US" sz="2400" dirty="0"/>
              <a:t>All potential revenue growth  </a:t>
            </a:r>
            <a:r>
              <a:rPr lang="en-US" sz="2400" dirty="0" smtClean="0"/>
              <a:t>      – </a:t>
            </a:r>
            <a:r>
              <a:rPr lang="en-US" sz="2400" i="1" dirty="0"/>
              <a:t>and then some</a:t>
            </a:r>
            <a:r>
              <a:rPr lang="en-US" sz="2400" dirty="0"/>
              <a:t> – has been consumed by increasing </a:t>
            </a:r>
            <a:r>
              <a:rPr lang="en-US" sz="2400" dirty="0" smtClean="0"/>
              <a:t>UAs</a:t>
            </a:r>
            <a:r>
              <a:rPr lang="en-US" sz="2400" dirty="0"/>
              <a:t>! </a:t>
            </a:r>
          </a:p>
          <a:p>
            <a:pPr lvl="1"/>
            <a:endParaRPr lang="en-US" sz="1900" dirty="0" smtClean="0"/>
          </a:p>
          <a:p>
            <a:endParaRPr lang="en-US" sz="23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1584960"/>
            <a:ext cx="3657600" cy="2377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92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Risk of Rising </a:t>
            </a:r>
            <a:r>
              <a:rPr lang="en-US" dirty="0" smtClean="0"/>
              <a:t>UAs </a:t>
            </a:r>
            <a:r>
              <a:rPr lang="en-US" dirty="0"/>
              <a:t>– Case Study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999" y="1897866"/>
            <a:ext cx="6480001" cy="4169783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2362200" y="1786936"/>
            <a:ext cx="4648200" cy="325925"/>
          </a:xfrm>
          <a:prstGeom prst="straightConnector1">
            <a:avLst/>
          </a:prstGeom>
          <a:ln w="76200">
            <a:solidFill>
              <a:srgbClr val="0066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362200" y="3276600"/>
            <a:ext cx="4648200" cy="434228"/>
          </a:xfrm>
          <a:prstGeom prst="straightConnector1">
            <a:avLst/>
          </a:prstGeom>
          <a:ln w="76200">
            <a:solidFill>
              <a:srgbClr val="C0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010474" y="1528534"/>
            <a:ext cx="1381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6600"/>
                </a:solidFill>
                <a:latin typeface="+mn-lt"/>
              </a:rPr>
              <a:t>+ Gross Rent</a:t>
            </a:r>
            <a:endParaRPr lang="en-US" b="1" dirty="0">
              <a:solidFill>
                <a:srgbClr val="006600"/>
              </a:solidFill>
              <a:latin typeface="+mn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11014" y="3696635"/>
            <a:ext cx="1150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+mn-lt"/>
              </a:rPr>
              <a:t>- Net Rent</a:t>
            </a:r>
            <a:endParaRPr lang="en-US" b="1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220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Risk of Rising </a:t>
            </a:r>
            <a:r>
              <a:rPr lang="en-US" dirty="0" smtClean="0"/>
              <a:t>UAs </a:t>
            </a:r>
            <a:r>
              <a:rPr lang="en-US" dirty="0"/>
              <a:t>– Case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46552"/>
            <a:ext cx="8229600" cy="1079611"/>
          </a:xfrm>
        </p:spPr>
        <p:txBody>
          <a:bodyPr/>
          <a:lstStyle/>
          <a:p>
            <a:r>
              <a:rPr lang="en-US" dirty="0" smtClean="0"/>
              <a:t>For properties with low operating margins, expenses must be reduced or new funding sources identified – </a:t>
            </a:r>
            <a:r>
              <a:rPr lang="en-US" i="1" dirty="0" smtClean="0"/>
              <a:t>or both</a:t>
            </a:r>
            <a:endParaRPr lang="en-US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7620000" y="2710934"/>
            <a:ext cx="1136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Avg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 Op Ex</a:t>
            </a:r>
            <a:endParaRPr lang="en-US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2" name="Right Arrow 11"/>
          <p:cNvSpPr/>
          <p:nvPr/>
        </p:nvSpPr>
        <p:spPr>
          <a:xfrm rot="10800000">
            <a:off x="7162800" y="2776476"/>
            <a:ext cx="352489" cy="238247"/>
          </a:xfrm>
          <a:prstGeom prst="rightArrow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7620000" y="3015734"/>
            <a:ext cx="14293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FF7C80"/>
                </a:solidFill>
                <a:latin typeface="+mn-lt"/>
              </a:rPr>
              <a:t>Avg</a:t>
            </a:r>
            <a:r>
              <a:rPr lang="en-US" b="1" dirty="0" smtClean="0">
                <a:solidFill>
                  <a:srgbClr val="FF7C80"/>
                </a:solidFill>
                <a:latin typeface="+mn-lt"/>
              </a:rPr>
              <a:t> Net Rent</a:t>
            </a:r>
            <a:endParaRPr lang="en-US" b="1" dirty="0">
              <a:solidFill>
                <a:srgbClr val="FF7C80"/>
              </a:solidFill>
              <a:latin typeface="+mn-lt"/>
            </a:endParaRPr>
          </a:p>
        </p:txBody>
      </p:sp>
      <p:sp>
        <p:nvSpPr>
          <p:cNvPr id="18" name="Right Arrow 17"/>
          <p:cNvSpPr/>
          <p:nvPr/>
        </p:nvSpPr>
        <p:spPr>
          <a:xfrm rot="10800000">
            <a:off x="7162800" y="3081276"/>
            <a:ext cx="352489" cy="238247"/>
          </a:xfrm>
          <a:prstGeom prst="rightArrow">
            <a:avLst/>
          </a:prstGeom>
          <a:solidFill>
            <a:srgbClr val="FF7C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649241"/>
            <a:ext cx="5488942" cy="3379959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765426" y="2895600"/>
            <a:ext cx="5257800" cy="0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765426" y="3200400"/>
            <a:ext cx="5257800" cy="0"/>
          </a:xfrm>
          <a:prstGeom prst="line">
            <a:avLst/>
          </a:prstGeom>
          <a:ln>
            <a:solidFill>
              <a:srgbClr val="FF7C8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976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Income Limits and UAs: </a:t>
            </a:r>
            <a:br>
              <a:rPr lang="en-US" dirty="0" smtClean="0"/>
            </a:br>
            <a:r>
              <a:rPr lang="en-US" dirty="0" smtClean="0"/>
              <a:t>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i="1" dirty="0" smtClean="0"/>
              <a:t>Usage Survey</a:t>
            </a:r>
            <a:r>
              <a:rPr lang="en-US" sz="1800" dirty="0" smtClean="0"/>
              <a:t>: </a:t>
            </a:r>
          </a:p>
          <a:p>
            <a:pPr lvl="1">
              <a:spcAft>
                <a:spcPts val="0"/>
              </a:spcAft>
            </a:pPr>
            <a:r>
              <a:rPr lang="en-US" sz="1600" dirty="0" smtClean="0"/>
              <a:t>New construction properties are often more energy-efficient than local housing authority portfolio </a:t>
            </a:r>
            <a:r>
              <a:rPr lang="en-US" sz="1600" dirty="0" smtClean="0">
                <a:sym typeface="Wingdings" panose="05000000000000000000" pitchFamily="2" charset="2"/>
              </a:rPr>
              <a:t> lower utility costs</a:t>
            </a:r>
          </a:p>
          <a:p>
            <a:pPr lvl="1">
              <a:spcAft>
                <a:spcPts val="0"/>
              </a:spcAft>
            </a:pPr>
            <a:r>
              <a:rPr lang="en-US" sz="1600" dirty="0" smtClean="0">
                <a:sym typeface="Wingdings" panose="05000000000000000000" pitchFamily="2" charset="2"/>
              </a:rPr>
              <a:t>UAs based on property survey (conducted by owner or 3</a:t>
            </a:r>
            <a:r>
              <a:rPr lang="en-US" sz="1600" baseline="30000" dirty="0" smtClean="0">
                <a:sym typeface="Wingdings" panose="05000000000000000000" pitchFamily="2" charset="2"/>
              </a:rPr>
              <a:t>rd</a:t>
            </a:r>
            <a:r>
              <a:rPr lang="en-US" sz="1600" dirty="0" smtClean="0">
                <a:sym typeface="Wingdings" panose="05000000000000000000" pitchFamily="2" charset="2"/>
              </a:rPr>
              <a:t> party) can increase net rent collection</a:t>
            </a:r>
            <a:endParaRPr lang="en-US" sz="1600" dirty="0" smtClean="0"/>
          </a:p>
          <a:p>
            <a:r>
              <a:rPr lang="en-US" sz="1800" i="1" dirty="0" smtClean="0"/>
              <a:t>Energy Efficiency</a:t>
            </a:r>
            <a:r>
              <a:rPr lang="en-US" sz="1800" dirty="0" smtClean="0"/>
              <a:t>:</a:t>
            </a:r>
          </a:p>
          <a:p>
            <a:pPr lvl="1">
              <a:spcAft>
                <a:spcPts val="0"/>
              </a:spcAft>
            </a:pPr>
            <a:r>
              <a:rPr lang="en-US" sz="1600" dirty="0" smtClean="0"/>
              <a:t>Using energy-efficient fixtures and appliances </a:t>
            </a:r>
            <a:r>
              <a:rPr lang="en-US" sz="1600" dirty="0">
                <a:sym typeface="Wingdings" panose="05000000000000000000" pitchFamily="2" charset="2"/>
              </a:rPr>
              <a:t> lower utility </a:t>
            </a:r>
            <a:r>
              <a:rPr lang="en-US" sz="1600" dirty="0" smtClean="0">
                <a:sym typeface="Wingdings" panose="05000000000000000000" pitchFamily="2" charset="2"/>
              </a:rPr>
              <a:t>costs</a:t>
            </a:r>
          </a:p>
          <a:p>
            <a:pPr lvl="1">
              <a:spcAft>
                <a:spcPts val="0"/>
              </a:spcAft>
            </a:pPr>
            <a:r>
              <a:rPr lang="en-US" sz="1600" dirty="0" smtClean="0">
                <a:sym typeface="Wingdings" panose="05000000000000000000" pitchFamily="2" charset="2"/>
              </a:rPr>
              <a:t>Simple is often best: energy-efficient lightbulbs, low-flow toilets and shower heads, etc.</a:t>
            </a:r>
            <a:endParaRPr lang="en-US" sz="1600" dirty="0" smtClean="0"/>
          </a:p>
          <a:p>
            <a:r>
              <a:rPr lang="en-US" sz="1800" i="1" dirty="0" smtClean="0"/>
              <a:t>Streamlined Leasing Process:</a:t>
            </a:r>
          </a:p>
          <a:p>
            <a:pPr lvl="1"/>
            <a:r>
              <a:rPr lang="en-US" sz="1600" dirty="0" smtClean="0"/>
              <a:t>Minimizing time spent on compliance</a:t>
            </a:r>
            <a:r>
              <a:rPr lang="en-US" sz="1600" dirty="0">
                <a:sym typeface="Wingdings" panose="05000000000000000000" pitchFamily="2" charset="2"/>
              </a:rPr>
              <a:t>  </a:t>
            </a:r>
            <a:r>
              <a:rPr lang="en-US" sz="1600" dirty="0" smtClean="0">
                <a:sym typeface="Wingdings" panose="05000000000000000000" pitchFamily="2" charset="2"/>
              </a:rPr>
              <a:t>units are leased more quickly </a:t>
            </a:r>
            <a:r>
              <a:rPr lang="en-US" sz="1600" dirty="0">
                <a:sym typeface="Wingdings" panose="05000000000000000000" pitchFamily="2" charset="2"/>
              </a:rPr>
              <a:t> </a:t>
            </a:r>
            <a:r>
              <a:rPr lang="en-US" sz="1600" dirty="0" smtClean="0">
                <a:sym typeface="Wingdings" panose="05000000000000000000" pitchFamily="2" charset="2"/>
              </a:rPr>
              <a:t>more revenue and more people are housed</a:t>
            </a:r>
            <a:endParaRPr lang="en-US" sz="1600" dirty="0" smtClean="0"/>
          </a:p>
          <a:p>
            <a:r>
              <a:rPr lang="en-US" sz="1800" i="1" dirty="0" smtClean="0"/>
              <a:t>Risk-Based Targeting</a:t>
            </a:r>
          </a:p>
          <a:p>
            <a:pPr lvl="1">
              <a:spcAft>
                <a:spcPts val="0"/>
              </a:spcAft>
            </a:pPr>
            <a:r>
              <a:rPr lang="en-US" sz="1600" dirty="0" smtClean="0"/>
              <a:t>Don’t treat all properties the same</a:t>
            </a:r>
          </a:p>
          <a:p>
            <a:pPr lvl="1">
              <a:spcAft>
                <a:spcPts val="0"/>
              </a:spcAft>
            </a:pPr>
            <a:r>
              <a:rPr lang="en-US" sz="1600" dirty="0" smtClean="0"/>
              <a:t>Dedicate more time to struggling properties or inexperienced management staff</a:t>
            </a:r>
          </a:p>
          <a:p>
            <a:pPr lvl="1">
              <a:spcAft>
                <a:spcPts val="0"/>
              </a:spcAft>
            </a:pPr>
            <a:r>
              <a:rPr lang="en-US" sz="1600" dirty="0" smtClean="0"/>
              <a:t>Dedicate less time to well-performing properties or properties where market</a:t>
            </a:r>
            <a:r>
              <a:rPr lang="en-US" sz="1800" dirty="0" smtClean="0"/>
              <a:t> rent &lt; LIHTC max</a:t>
            </a:r>
            <a:endParaRPr lang="en-US" sz="1800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28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Utility Usage Survey – Case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9680" y="4038600"/>
            <a:ext cx="3627120" cy="19812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u="sng" dirty="0" smtClean="0"/>
              <a:t>Key Facts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Well-maintained property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Sub-metered electric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Energy-efficient fixtures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/>
              <a:t>Rents </a:t>
            </a:r>
            <a:r>
              <a:rPr lang="en-US" sz="1800" dirty="0" smtClean="0"/>
              <a:t>at </a:t>
            </a:r>
            <a:r>
              <a:rPr lang="en-US" sz="1800" dirty="0"/>
              <a:t>tax credit </a:t>
            </a:r>
            <a:r>
              <a:rPr lang="en-US" sz="1800" dirty="0" smtClean="0"/>
              <a:t>maximums</a:t>
            </a:r>
            <a:endParaRPr lang="en-US" sz="1800" dirty="0"/>
          </a:p>
        </p:txBody>
      </p:sp>
      <p:pic>
        <p:nvPicPr>
          <p:cNvPr id="4" name="Content Placeholder 3" descr="Pages from Woodside Court Marketing Package.jpg"/>
          <p:cNvPicPr>
            <a:picLocks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59680" y="1600200"/>
            <a:ext cx="3627120" cy="2438400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1600200"/>
            <a:ext cx="4648200" cy="4678363"/>
          </a:xfrm>
          <a:prstGeom prst="rect">
            <a:avLst/>
          </a:prstGeom>
        </p:spPr>
        <p:txBody>
          <a:bodyPr vert="horz"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535353"/>
              </a:buClr>
              <a:buFont typeface="Wingdings" charset="2"/>
              <a:buChar char="§"/>
              <a:defRPr sz="2800" kern="1200">
                <a:solidFill>
                  <a:srgbClr val="336F76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defRPr>
            </a:lvl1pPr>
            <a:lvl2pPr marL="804863" indent="-347663" algn="l" defTabSz="457200" rtl="0" eaLnBrk="0" fontAlgn="base" hangingPunct="0">
              <a:spcBef>
                <a:spcPts val="0"/>
              </a:spcBef>
              <a:spcAft>
                <a:spcPts val="400"/>
              </a:spcAft>
              <a:buClr>
                <a:srgbClr val="535353"/>
              </a:buClr>
              <a:buFont typeface="Wingdings" panose="05000000000000000000" pitchFamily="2" charset="2"/>
              <a:buChar char="v"/>
              <a:defRPr sz="2400" kern="1200">
                <a:solidFill>
                  <a:srgbClr val="336F76"/>
                </a:solidFill>
                <a:latin typeface="+mn-lt"/>
                <a:ea typeface="ＭＳ Ｐゴシック" pitchFamily="-65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535353"/>
              </a:buClr>
              <a:buFont typeface="Wingdings" charset="2"/>
              <a:buChar char="§"/>
              <a:defRPr sz="2000" kern="1200">
                <a:solidFill>
                  <a:srgbClr val="336F76"/>
                </a:solidFill>
                <a:latin typeface="+mn-lt"/>
                <a:ea typeface="ＭＳ Ｐゴシック" pitchFamily="-65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535353"/>
              </a:buClr>
              <a:buSzPct val="75000"/>
              <a:buFont typeface="Wingdings" charset="2"/>
              <a:buChar char="§"/>
              <a:defRPr sz="1800" kern="1200">
                <a:solidFill>
                  <a:srgbClr val="336F76"/>
                </a:solidFill>
                <a:latin typeface="+mn-lt"/>
                <a:ea typeface="ＭＳ Ｐゴシック" pitchFamily="-65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535353"/>
              </a:buClr>
              <a:buSzPct val="75000"/>
              <a:buFont typeface="Wingdings" charset="2"/>
              <a:buChar char="§"/>
              <a:defRPr sz="1800" kern="1200">
                <a:solidFill>
                  <a:srgbClr val="336F76"/>
                </a:solidFill>
                <a:latin typeface="+mn-lt"/>
                <a:ea typeface="ＭＳ Ｐゴシック" pitchFamily="-65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2400" dirty="0" smtClean="0"/>
              <a:t>144-unit 100% LIHTC property built </a:t>
            </a:r>
            <a:r>
              <a:rPr lang="en-US" sz="2400" dirty="0"/>
              <a:t>in 2004 in Amarillo, TX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Until 2010, using UAs provided by City of Amarillo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Conducted usage survey in 2011</a:t>
            </a:r>
          </a:p>
          <a:p>
            <a:pPr lvl="1"/>
            <a:r>
              <a:rPr lang="en-US" sz="2000" b="1" dirty="0" smtClean="0">
                <a:solidFill>
                  <a:srgbClr val="FF0000"/>
                </a:solidFill>
              </a:rPr>
              <a:t>28%</a:t>
            </a:r>
            <a:r>
              <a:rPr lang="en-US" sz="2000" dirty="0" smtClean="0"/>
              <a:t> reduction in average UA   </a:t>
            </a:r>
          </a:p>
          <a:p>
            <a:pPr lvl="1"/>
            <a:r>
              <a:rPr lang="en-US" sz="1900" b="1" dirty="0" smtClean="0">
                <a:solidFill>
                  <a:srgbClr val="00B050"/>
                </a:solidFill>
              </a:rPr>
              <a:t>$46K</a:t>
            </a:r>
            <a:r>
              <a:rPr lang="en-US" sz="1900" dirty="0" smtClean="0"/>
              <a:t> increase in net rent collection</a:t>
            </a:r>
          </a:p>
          <a:p>
            <a:r>
              <a:rPr lang="en-US" sz="2300" dirty="0" smtClean="0"/>
              <a:t>Utility survey worked because:</a:t>
            </a:r>
          </a:p>
          <a:p>
            <a:pPr lvl="1"/>
            <a:r>
              <a:rPr lang="en-US" sz="1900" dirty="0" smtClean="0"/>
              <a:t>Property is newer than average City public housing stock</a:t>
            </a:r>
          </a:p>
          <a:p>
            <a:pPr lvl="1"/>
            <a:r>
              <a:rPr lang="en-US" sz="1900" dirty="0" smtClean="0"/>
              <a:t>Property has been well-maintained with energy-efficient fixtures and appliances</a:t>
            </a:r>
          </a:p>
          <a:p>
            <a:pPr lvl="1"/>
            <a:endParaRPr lang="en-US" sz="1900" dirty="0" smtClean="0"/>
          </a:p>
          <a:p>
            <a:endParaRPr lang="en-US" sz="2300" dirty="0" smtClean="0"/>
          </a:p>
        </p:txBody>
      </p:sp>
    </p:spTree>
    <p:extLst>
      <p:ext uri="{BB962C8B-B14F-4D97-AF65-F5344CB8AC3E}">
        <p14:creationId xmlns:p14="http://schemas.microsoft.com/office/powerpoint/2010/main" val="3412105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6657</TotalTime>
  <Words>953</Words>
  <Application>Microsoft Office PowerPoint</Application>
  <PresentationFormat>On-screen Show (4:3)</PresentationFormat>
  <Paragraphs>124</Paragraphs>
  <Slides>16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ＭＳ Ｐゴシック</vt:lpstr>
      <vt:lpstr>Arial</vt:lpstr>
      <vt:lpstr>Calibri</vt:lpstr>
      <vt:lpstr>Wingdings</vt:lpstr>
      <vt:lpstr>Office Theme</vt:lpstr>
      <vt:lpstr>Chart</vt:lpstr>
      <vt:lpstr>Income Limits and Utility Allowances: Issues and Opportunities Alex Finigan TCAM 186 Lincoln Street Boston MA 02111 (617) 542-1200 </vt:lpstr>
      <vt:lpstr>Agenda</vt:lpstr>
      <vt:lpstr>What’s Happening Out There?</vt:lpstr>
      <vt:lpstr>Income Limits and UAs:  Risks and Issues</vt:lpstr>
      <vt:lpstr>The Risk of Rising UAs – Case Study</vt:lpstr>
      <vt:lpstr>The Risk of Rising UAs – Case Study</vt:lpstr>
      <vt:lpstr>The Risk of Rising UAs – Case Study</vt:lpstr>
      <vt:lpstr>Income Limits and UAs:  Opportunities</vt:lpstr>
      <vt:lpstr>Utility Usage Survey – Case Study</vt:lpstr>
      <vt:lpstr>Utility Usage Survey – Case Study</vt:lpstr>
      <vt:lpstr>What is Limiting Rents?</vt:lpstr>
      <vt:lpstr>Best Practices: Basics</vt:lpstr>
      <vt:lpstr>Organized and Updated Records are Crucial </vt:lpstr>
      <vt:lpstr>Best Practices: Advanced</vt:lpstr>
      <vt:lpstr>Additional Thoughts</vt:lpstr>
      <vt:lpstr>Income Limits and Utility Allowances: Issues and Opportunities Alex Finigan TCAM 186 Lincoln Street Boston MA 02111 (617) 542-1200 </vt:lpstr>
    </vt:vector>
  </TitlesOfParts>
  <Company>*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 Credit Asset Management</dc:title>
  <dc:creator>Valued Acer Customer</dc:creator>
  <cp:lastModifiedBy>Alex Finigan</cp:lastModifiedBy>
  <cp:revision>312</cp:revision>
  <cp:lastPrinted>2017-06-19T16:59:50Z</cp:lastPrinted>
  <dcterms:created xsi:type="dcterms:W3CDTF">2009-04-01T16:36:16Z</dcterms:created>
  <dcterms:modified xsi:type="dcterms:W3CDTF">2017-06-20T11:37:31Z</dcterms:modified>
</cp:coreProperties>
</file>