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47191-EFDC-45AF-AE1C-42211535E59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6601E-1E27-48BE-8423-6FDBD396C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5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163" indent="-23336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7363" indent="-23336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4563" indent="-23336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1763" indent="-23336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74CE19-7144-4E3D-A36D-FEA12E2CE06C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63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23AB3-A1DB-4136-8BD5-04B7672DD8ED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04F2-0336-4EEA-BB6D-C939D5D16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38AA-AD26-44A2-A688-F9A741B5C4E2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171D-60AD-4392-8D48-19F64A49B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7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D10DA-43CB-496B-BC96-FB4C46B862B7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AB7F-E9EB-4E64-B4AC-FF38C5A9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3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9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84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4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5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53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9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6088063"/>
            <a:ext cx="9525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60338"/>
            <a:ext cx="35385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552450" y="6426200"/>
            <a:ext cx="1141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53356"/>
                </a:solidFill>
                <a:latin typeface="Century Gothic" panose="020B0502020202020204" pitchFamily="34" charset="0"/>
              </a:rPr>
              <a:t>ncsha.org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68996"/>
            <a:ext cx="7886700" cy="13255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22599"/>
            <a:ext cx="7886700" cy="31543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33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5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6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9BFE-1E44-4B1D-A7F4-F2C6931C6855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5E7F-7C66-4AB2-AD4B-3D49A3F8F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DB87-D024-4082-98AD-6186C59870DE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11607-6422-40C1-A38A-8D66834E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41D66-E05D-4E9B-9AEB-074BC4C326E6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8881-5ED3-4952-AD96-9231E09B0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0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1D01-D208-4058-9844-E6A2A23672B5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262E6-2F68-4CE7-B6F3-3C0748600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2BC8-538F-47C7-B495-EBCCF6BACA6A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6EE7-11E4-4C90-8005-3C7BF49AC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42B0-A3CC-4DFF-913C-76FF7440331F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33A4A-F23A-46F3-A1FE-29B155E4F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1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2C14-A36F-4353-8242-D7AB9FB22C6B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F5DA4-A13D-40A6-9F69-FAD22FAFA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4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55CE6C-CE2C-49CD-8AF8-0D8A9A3C6DAA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6A0F6B-96CC-48DC-8669-84CC42B20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628650" y="1668463"/>
            <a:ext cx="7886700" cy="1325562"/>
          </a:xfrm>
        </p:spPr>
        <p:txBody>
          <a:bodyPr/>
          <a:lstStyle/>
          <a:p>
            <a:pPr algn="ctr"/>
            <a:r>
              <a:rPr lang="en-US" altLang="en-US" b="1" dirty="0"/>
              <a:t>Evaluating Utility Allowance Options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628650" y="3022600"/>
            <a:ext cx="7886700" cy="315436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768600"/>
            <a:ext cx="2970213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725738"/>
            <a:ext cx="3363912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2725738"/>
            <a:ext cx="2455863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457200" y="1660525"/>
            <a:ext cx="8229600" cy="71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 smtClean="0"/>
              <a:t>HUD </a:t>
            </a:r>
            <a:r>
              <a:rPr lang="en-US" altLang="en-US" b="1" dirty="0" smtClean="0"/>
              <a:t>Utility Model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85788" y="2386013"/>
            <a:ext cx="3657600" cy="3011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800" b="1" u="sng" dirty="0" smtClean="0">
                <a:solidFill>
                  <a:srgbClr val="00B050"/>
                </a:solidFill>
              </a:rPr>
              <a:t>Pros</a:t>
            </a:r>
          </a:p>
          <a:p>
            <a:pPr>
              <a:defRPr/>
            </a:pPr>
            <a:r>
              <a:rPr lang="en-US" sz="2200" dirty="0" smtClean="0"/>
              <a:t>No Cost</a:t>
            </a:r>
          </a:p>
          <a:p>
            <a:pPr>
              <a:defRPr/>
            </a:pPr>
            <a:r>
              <a:rPr lang="en-US" sz="2200" dirty="0" smtClean="0"/>
              <a:t>No resident involvement</a:t>
            </a:r>
          </a:p>
          <a:p>
            <a:pPr>
              <a:defRPr/>
            </a:pPr>
            <a:r>
              <a:rPr lang="en-US" sz="2200" dirty="0" smtClean="0"/>
              <a:t>Self-Done- with training</a:t>
            </a:r>
          </a:p>
          <a:p>
            <a:pPr>
              <a:defRPr/>
            </a:pPr>
            <a:r>
              <a:rPr lang="en-US" sz="2200" dirty="0" smtClean="0"/>
              <a:t>Very effective in states with the power-to-choose rule</a:t>
            </a:r>
            <a:endParaRPr lang="en-US" sz="22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800600" y="2386013"/>
            <a:ext cx="3657600" cy="3981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Cons</a:t>
            </a:r>
          </a:p>
          <a:p>
            <a:pPr>
              <a:defRPr/>
            </a:pPr>
            <a:r>
              <a:rPr lang="en-US" sz="2200" dirty="0" smtClean="0"/>
              <a:t>Tariffs can be difficult to find and read</a:t>
            </a:r>
          </a:p>
          <a:p>
            <a:pPr>
              <a:defRPr/>
            </a:pPr>
            <a:r>
              <a:rPr lang="en-US" sz="2200" dirty="0" smtClean="0"/>
              <a:t>Some states do not accept this method  </a:t>
            </a:r>
          </a:p>
          <a:p>
            <a:pPr>
              <a:defRPr/>
            </a:pPr>
            <a:r>
              <a:rPr lang="en-US" sz="2200" dirty="0" smtClean="0"/>
              <a:t>Also… it’s a bit complicated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4891088"/>
            <a:ext cx="288131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47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143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 smtClean="0"/>
              <a:t>Local Utility Company Estimates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98688"/>
            <a:ext cx="3657600" cy="34718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800" b="1" u="sng" dirty="0" smtClean="0">
                <a:solidFill>
                  <a:srgbClr val="00B050"/>
                </a:solidFill>
              </a:rPr>
              <a:t>Pros</a:t>
            </a:r>
          </a:p>
          <a:p>
            <a:pPr>
              <a:defRPr/>
            </a:pPr>
            <a:r>
              <a:rPr lang="en-US" sz="2400" dirty="0" smtClean="0"/>
              <a:t>No or limited resident involvement </a:t>
            </a:r>
          </a:p>
          <a:p>
            <a:pPr>
              <a:defRPr/>
            </a:pPr>
            <a:r>
              <a:rPr lang="en-US" sz="2400" dirty="0" smtClean="0"/>
              <a:t>Minimal personnel involvement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2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278313" y="2314575"/>
            <a:ext cx="4589462" cy="4254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3800" b="1" u="sng" dirty="0" smtClean="0">
                <a:solidFill>
                  <a:srgbClr val="FF0000"/>
                </a:solidFill>
              </a:rPr>
              <a:t>Cons</a:t>
            </a:r>
          </a:p>
          <a:p>
            <a:pPr>
              <a:defRPr/>
            </a:pPr>
            <a:r>
              <a:rPr lang="en-US" sz="4400" dirty="0" smtClean="0"/>
              <a:t>Many of the utility companies do not offer this service</a:t>
            </a:r>
          </a:p>
          <a:p>
            <a:pPr>
              <a:defRPr/>
            </a:pPr>
            <a:r>
              <a:rPr lang="en-US" sz="4400" dirty="0" smtClean="0"/>
              <a:t>Process can be slow  </a:t>
            </a:r>
          </a:p>
          <a:p>
            <a:pPr>
              <a:defRPr/>
            </a:pPr>
            <a:r>
              <a:rPr lang="en-US" sz="4400" dirty="0" smtClean="0"/>
              <a:t>Some utility companies may have a small fee for this service</a:t>
            </a:r>
          </a:p>
          <a:p>
            <a:pPr>
              <a:defRPr/>
            </a:pPr>
            <a:r>
              <a:rPr lang="en-US" sz="4400" dirty="0" smtClean="0"/>
              <a:t>Can be costly if a consultant is required to get the letter.  </a:t>
            </a:r>
          </a:p>
          <a:p>
            <a:pPr>
              <a:defRPr/>
            </a:pPr>
            <a:r>
              <a:rPr lang="en-US" sz="4400" dirty="0" smtClean="0"/>
              <a:t>Likely requires resident signatures </a:t>
            </a:r>
          </a:p>
          <a:p>
            <a:pPr>
              <a:defRPr/>
            </a:pPr>
            <a:r>
              <a:rPr lang="en-US" sz="4400" dirty="0" smtClean="0"/>
              <a:t>Not all states accept this method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4400" dirty="0" smtClean="0"/>
              <a:t>  </a:t>
            </a:r>
          </a:p>
          <a:p>
            <a:pPr marL="0" indent="0">
              <a:buFont typeface="Arial" charset="0"/>
              <a:buNone/>
              <a:defRPr/>
            </a:pPr>
            <a:endParaRPr lang="en-US" sz="3800" dirty="0" smtClean="0"/>
          </a:p>
          <a:p>
            <a:pPr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4120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6463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3600" b="1" dirty="0" smtClean="0"/>
              <a:t>Other </a:t>
            </a:r>
            <a:r>
              <a:rPr lang="en-US" sz="3600" b="1" dirty="0" smtClean="0"/>
              <a:t>times to look at Alternative Methods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Significant change from last year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Property undergoes significant energy conversion that results in decreased utility cost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 Property is at or close to maximum allowable  rent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Federal or State Agency rule change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628650" y="1278849"/>
            <a:ext cx="7886700" cy="1325562"/>
          </a:xfrm>
        </p:spPr>
        <p:txBody>
          <a:bodyPr/>
          <a:lstStyle/>
          <a:p>
            <a:r>
              <a:rPr lang="en-US" altLang="en-US" sz="3200" b="1" dirty="0"/>
              <a:t>How does the utility allowance option impact maximum allowable rent and project operations?</a:t>
            </a:r>
            <a:endParaRPr lang="en-US" altLang="en-US" sz="3200" dirty="0" smtClean="0"/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628650" y="2604412"/>
            <a:ext cx="7886700" cy="3572552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dirty="0"/>
              <a:t>Example: </a:t>
            </a:r>
          </a:p>
          <a:p>
            <a:pPr lvl="1"/>
            <a:r>
              <a:rPr lang="en-US" altLang="en-US" dirty="0"/>
              <a:t>A three-bedroom allowable rent limit is $825, the utility allowance is $100, the owner charges rent of $725. The total of the rent and utility would be $825, which is equal to the allowable rent limit.</a:t>
            </a:r>
          </a:p>
          <a:p>
            <a:pPr lvl="1"/>
            <a:r>
              <a:rPr lang="en-US" altLang="en-US" dirty="0"/>
              <a:t>At a 100 unit property, if the utility  allowance increases to $125, then the tenant rent will be reduced to $700 so as not to exceed the $825 allowable rent limit. </a:t>
            </a:r>
          </a:p>
          <a:p>
            <a:pPr marL="457200" lvl="1" indent="0">
              <a:buNone/>
            </a:pPr>
            <a:r>
              <a:rPr lang="en-US" altLang="en-US" b="1" dirty="0"/>
              <a:t>Annual loss of income is $30,000.    </a:t>
            </a:r>
          </a:p>
        </p:txBody>
      </p:sp>
    </p:spTree>
    <p:extLst>
      <p:ext uri="{BB962C8B-B14F-4D97-AF65-F5344CB8AC3E}">
        <p14:creationId xmlns:p14="http://schemas.microsoft.com/office/powerpoint/2010/main" val="283170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280988" y="1524000"/>
            <a:ext cx="8229600" cy="51371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 smtClean="0"/>
              <a:t>How does the utility allowance option impact maximum allowable rent and project operations? </a:t>
            </a:r>
            <a:r>
              <a:rPr lang="en-US" altLang="en-US" dirty="0" smtClean="0"/>
              <a:t> 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/>
              <a:t>Example: </a:t>
            </a:r>
          </a:p>
          <a:p>
            <a:pPr lvl="1"/>
            <a:r>
              <a:rPr lang="en-US" altLang="en-US" sz="2400" dirty="0" smtClean="0"/>
              <a:t>A three-bedroom allowable rent limit is $825, the utility allowance is $100, the owner charges rent of $725. The total of the rent and utility would be $825, which is equal to the allowable rent limit.</a:t>
            </a:r>
          </a:p>
          <a:p>
            <a:pPr lvl="1"/>
            <a:r>
              <a:rPr lang="en-US" altLang="en-US" sz="2400" dirty="0" smtClean="0"/>
              <a:t>At a 100 unit property, if the utility  allowance increases to $125, then the tenant rent will be reduced to $700 so as not to exceed the $825 allowable rent limit. 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 sz="2400" b="1" dirty="0" smtClean="0"/>
              <a:t>Annual loss of income is $30,000.  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70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8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/>
              <a:t>W</a:t>
            </a:r>
            <a:r>
              <a:rPr lang="en-US" altLang="en-US" dirty="0" smtClean="0"/>
              <a:t>e analyzed the impact of utility allowance on maximum allowable rents and project operations. 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dirty="0" smtClean="0"/>
              <a:t>   What is the 2 year h</a:t>
            </a:r>
            <a:r>
              <a:rPr lang="en-US" dirty="0" smtClean="0"/>
              <a:t>istory of utility allowance changes?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   What was the overall affect to property operations?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   What are the alternative method options available for each property?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592138" y="1308100"/>
            <a:ext cx="8229600" cy="54451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b="1" dirty="0" smtClean="0"/>
              <a:t>What is the 2 year h</a:t>
            </a:r>
            <a:r>
              <a:rPr lang="en-US" b="1" dirty="0" smtClean="0"/>
              <a:t>istory of utility allowance changes?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100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endParaRPr lang="en-US" altLang="en-US" dirty="0" smtClean="0"/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482850"/>
            <a:ext cx="7340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1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238538" y="1600200"/>
            <a:ext cx="8905461" cy="5194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What was the overall affect to property operations?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dirty="0" smtClean="0"/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592388"/>
            <a:ext cx="8513762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9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What are the alternative method available?   </a:t>
            </a:r>
            <a:endParaRPr lang="en-US" sz="3600" b="1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/>
              <a:t>Agency Estimate 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/>
              <a:t> PHA Schedule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/>
              <a:t>Energy Consumption Model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/>
              <a:t>HUD Utility Schedule Model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/>
              <a:t>Local Utility Company Estimates</a:t>
            </a:r>
            <a:endParaRPr lang="en-US" sz="2400" dirty="0"/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sz="2400" dirty="0" smtClean="0"/>
              <a:t>** NOT all methods are acceptable in all states~</a:t>
            </a:r>
          </a:p>
          <a:p>
            <a:pPr>
              <a:buFont typeface="Arial" charset="0"/>
              <a:buChar char="•"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72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73103" y="1624054"/>
            <a:ext cx="8229600" cy="7651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 smtClean="0"/>
              <a:t>Agency </a:t>
            </a:r>
            <a:r>
              <a:rPr lang="en-US" altLang="en-US" b="1" dirty="0" smtClean="0"/>
              <a:t>Estimate and PHA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89163"/>
            <a:ext cx="3657600" cy="32242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rgbClr val="00B050"/>
                </a:solidFill>
              </a:rPr>
              <a:t>Pros</a:t>
            </a:r>
          </a:p>
          <a:p>
            <a:pPr>
              <a:defRPr/>
            </a:pPr>
            <a:r>
              <a:rPr lang="en-US" sz="2400" dirty="0" smtClean="0"/>
              <a:t>Relatively quick</a:t>
            </a:r>
          </a:p>
          <a:p>
            <a:pPr>
              <a:defRPr/>
            </a:pPr>
            <a:r>
              <a:rPr lang="en-US" sz="2400" dirty="0" smtClean="0"/>
              <a:t>Minimal personnel involvement</a:t>
            </a:r>
          </a:p>
          <a:p>
            <a:pPr>
              <a:defRPr/>
            </a:pPr>
            <a:r>
              <a:rPr lang="en-US" sz="2400" dirty="0" smtClean="0"/>
              <a:t>No resident involvement</a:t>
            </a:r>
          </a:p>
          <a:p>
            <a:pPr>
              <a:defRPr/>
            </a:pPr>
            <a:r>
              <a:rPr lang="en-US" sz="2400" dirty="0" smtClean="0"/>
              <a:t>Minimal burden to site staff</a:t>
            </a:r>
            <a:endParaRPr lang="en-US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724400" y="2257425"/>
            <a:ext cx="3657600" cy="42275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Cons</a:t>
            </a:r>
          </a:p>
          <a:p>
            <a:pPr>
              <a:defRPr/>
            </a:pPr>
            <a:r>
              <a:rPr lang="en-US" sz="2400" dirty="0" smtClean="0"/>
              <a:t>Not property specific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Tends to be higher</a:t>
            </a:r>
          </a:p>
          <a:p>
            <a:pPr>
              <a:defRPr/>
            </a:pPr>
            <a:r>
              <a:rPr lang="en-US" sz="2400" dirty="0" smtClean="0"/>
              <a:t> Easy- many get married to using this method an don’t want to change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91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572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 smtClean="0"/>
              <a:t>Energy Consumption Model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89163"/>
            <a:ext cx="3657600" cy="32242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rgbClr val="00B050"/>
                </a:solidFill>
              </a:rPr>
              <a:t>Pros</a:t>
            </a:r>
          </a:p>
          <a:p>
            <a:pPr>
              <a:defRPr/>
            </a:pPr>
            <a:r>
              <a:rPr lang="en-US" sz="2400" dirty="0" smtClean="0"/>
              <a:t>Relatively quick</a:t>
            </a:r>
          </a:p>
          <a:p>
            <a:pPr>
              <a:defRPr/>
            </a:pPr>
            <a:r>
              <a:rPr lang="en-US" sz="2400" dirty="0" smtClean="0"/>
              <a:t>Minimal personnel involvement</a:t>
            </a:r>
          </a:p>
          <a:p>
            <a:pPr>
              <a:defRPr/>
            </a:pPr>
            <a:r>
              <a:rPr lang="en-US" sz="2400" dirty="0" smtClean="0"/>
              <a:t>No resident involvement</a:t>
            </a:r>
          </a:p>
          <a:p>
            <a:pPr>
              <a:defRPr/>
            </a:pPr>
            <a:r>
              <a:rPr lang="en-US" sz="2400" dirty="0" smtClean="0"/>
              <a:t>Minimal burden to site staff</a:t>
            </a: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24400" y="2257425"/>
            <a:ext cx="3657600" cy="441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Cons</a:t>
            </a:r>
          </a:p>
          <a:p>
            <a:pPr>
              <a:defRPr/>
            </a:pPr>
            <a:r>
              <a:rPr lang="en-US" sz="2400" dirty="0" smtClean="0"/>
              <a:t>Costly </a:t>
            </a:r>
          </a:p>
          <a:p>
            <a:pPr>
              <a:defRPr/>
            </a:pPr>
            <a:r>
              <a:rPr lang="en-US" sz="2400" dirty="0" smtClean="0"/>
              <a:t>Architectural drawings are not always available</a:t>
            </a:r>
          </a:p>
          <a:p>
            <a:pPr>
              <a:defRPr/>
            </a:pPr>
            <a:r>
              <a:rPr lang="en-US" sz="2400" dirty="0" smtClean="0"/>
              <a:t>Finding qualified local engineers can take awhile </a:t>
            </a:r>
          </a:p>
          <a:p>
            <a:pPr>
              <a:defRPr/>
            </a:pPr>
            <a:r>
              <a:rPr lang="en-US" sz="2400" dirty="0" smtClean="0"/>
              <a:t>Quite a bit of info needs to be provided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71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547</Words>
  <Application>Microsoft Office PowerPoint</Application>
  <PresentationFormat>On-screen Show (4:3)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Calibri Light</vt:lpstr>
      <vt:lpstr>Century Gothic</vt:lpstr>
      <vt:lpstr>Office Theme</vt:lpstr>
      <vt:lpstr>Evaluating Utility Allowance Options </vt:lpstr>
      <vt:lpstr>How does the utility allowance option impact maximum allowable rent and project operations?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Bowman</dc:creator>
  <cp:lastModifiedBy>Brewerton, Jen Joyce</cp:lastModifiedBy>
  <cp:revision>12</cp:revision>
  <dcterms:created xsi:type="dcterms:W3CDTF">2017-04-05T21:02:08Z</dcterms:created>
  <dcterms:modified xsi:type="dcterms:W3CDTF">2017-06-20T21:46:14Z</dcterms:modified>
</cp:coreProperties>
</file>