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97" r:id="rId2"/>
    <p:sldId id="495" r:id="rId3"/>
    <p:sldId id="496" r:id="rId4"/>
    <p:sldId id="425" r:id="rId5"/>
    <p:sldId id="472" r:id="rId6"/>
    <p:sldId id="418" r:id="rId7"/>
    <p:sldId id="429" r:id="rId8"/>
    <p:sldId id="498" r:id="rId9"/>
    <p:sldId id="432" r:id="rId10"/>
    <p:sldId id="474" r:id="rId11"/>
    <p:sldId id="504" r:id="rId12"/>
    <p:sldId id="433" r:id="rId13"/>
    <p:sldId id="471" r:id="rId14"/>
    <p:sldId id="436" r:id="rId15"/>
    <p:sldId id="437" r:id="rId16"/>
    <p:sldId id="506" r:id="rId17"/>
    <p:sldId id="507" r:id="rId18"/>
    <p:sldId id="508" r:id="rId19"/>
    <p:sldId id="448" r:id="rId20"/>
    <p:sldId id="447" r:id="rId21"/>
    <p:sldId id="475" r:id="rId22"/>
    <p:sldId id="476" r:id="rId23"/>
    <p:sldId id="505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7826" autoAdjust="0"/>
  </p:normalViewPr>
  <p:slideViewPr>
    <p:cSldViewPr>
      <p:cViewPr varScale="1">
        <p:scale>
          <a:sx n="88" d="100"/>
          <a:sy n="88" d="100"/>
        </p:scale>
        <p:origin x="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National workforce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Sheet1!$B$16:$I$16</c:f>
              <c:strCache>
                <c:ptCount val="8"/>
                <c:pt idx="0">
                  <c:v>&lt;20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50-54</c:v>
                </c:pt>
                <c:pt idx="5">
                  <c:v>55-59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Sheet1!$B$17:$I$17</c:f>
              <c:numCache>
                <c:formatCode>0%</c:formatCode>
                <c:ptCount val="8"/>
                <c:pt idx="0">
                  <c:v>0.03</c:v>
                </c:pt>
                <c:pt idx="1">
                  <c:v>0.21</c:v>
                </c:pt>
                <c:pt idx="2">
                  <c:v>0.22</c:v>
                </c:pt>
                <c:pt idx="3">
                  <c:v>0.21</c:v>
                </c:pt>
                <c:pt idx="4">
                  <c:v>0.11</c:v>
                </c:pt>
                <c:pt idx="5">
                  <c:v>0.1</c:v>
                </c:pt>
                <c:pt idx="6">
                  <c:v>0.11</c:v>
                </c:pt>
                <c:pt idx="7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4-48E8-88AF-8CE4D703B61D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Comm. of MA workforce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144927536231857E-2"/>
                  <c:y val="3.472313356663665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BE79BA-D769-4666-B33D-0B09BBD45907}" type="VALUE">
                      <a:rPr lang="en-US" sz="2000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5F-4279-9461-FE1FE54455C1}"/>
                </c:ext>
                <c:ext xmlns:c15="http://schemas.microsoft.com/office/drawing/2012/chart" uri="{CE6537A1-D6FC-4f65-9D91-7224C49458BB}">
                  <c15:layout>
                    <c:manualLayout>
                      <c:w val="5.9202898550724636E-2"/>
                      <c:h val="6.114592446777485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043478260869565E-2"/>
                  <c:y val="9.2592592592592379E-3"/>
                </c:manualLayout>
              </c:layout>
              <c:tx>
                <c:rich>
                  <a:bodyPr/>
                  <a:lstStyle/>
                  <a:p>
                    <a:fld id="{BD609C42-59BD-4578-A5DA-7142A812D447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5F-4279-9461-FE1FE54455C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5942028985507246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7333EF41-01ED-466D-B0CA-D7605F6DA1A4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5F-4279-9461-FE1FE54455C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1594202898550725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BAC226C-A084-4266-8DD8-D0C55C4224C8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5F-4279-9461-FE1FE54455C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Sheet1!$B$16:$I$16</c:f>
              <c:strCache>
                <c:ptCount val="8"/>
                <c:pt idx="0">
                  <c:v>&lt;20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50-54</c:v>
                </c:pt>
                <c:pt idx="5">
                  <c:v>55-59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Sheet1!$B$18:$I$18</c:f>
              <c:numCache>
                <c:formatCode>0%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0.21</c:v>
                </c:pt>
                <c:pt idx="3">
                  <c:v>0.24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C4-48E8-88AF-8CE4D703B61D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MassHousing workforce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144927536231857E-2"/>
                  <c:y val="4.6296296296296294E-3"/>
                </c:manualLayout>
              </c:layout>
              <c:tx>
                <c:rich>
                  <a:bodyPr/>
                  <a:lstStyle/>
                  <a:p>
                    <a:fld id="{85440E03-DC2C-4CF8-ACD3-516BD4B3A551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5F-4279-9461-FE1FE54455C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6956521739130436E-3"/>
                  <c:y val="6.9444444444444441E-3"/>
                </c:manualLayout>
              </c:layout>
              <c:tx>
                <c:rich>
                  <a:bodyPr/>
                  <a:lstStyle/>
                  <a:p>
                    <a:fld id="{D47A02BC-6706-4E3D-B5BF-F17FEA766949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5F-4279-9461-FE1FE54455C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2.8985507246376812E-3"/>
                  <c:y val="1.1574074074074053E-2"/>
                </c:manualLayout>
              </c:layout>
              <c:tx>
                <c:rich>
                  <a:bodyPr/>
                  <a:lstStyle/>
                  <a:p>
                    <a:fld id="{A198670F-6049-4890-9F1A-A3BEBDFADB75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5F-4279-9461-FE1FE54455C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8B82F53-206C-4DE1-86D8-02F1040D6402}" type="VALUE">
                      <a:rPr lang="en-US" sz="20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5F-4279-9461-FE1FE54455C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Sheet1!$B$16:$I$16</c:f>
              <c:strCache>
                <c:ptCount val="8"/>
                <c:pt idx="0">
                  <c:v>&lt;20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50-54</c:v>
                </c:pt>
                <c:pt idx="5">
                  <c:v>55-59</c:v>
                </c:pt>
                <c:pt idx="6">
                  <c:v>60-69</c:v>
                </c:pt>
                <c:pt idx="7">
                  <c:v>70+</c:v>
                </c:pt>
              </c:strCache>
            </c:strRef>
          </c:cat>
          <c:val>
            <c:numRef>
              <c:f>Sheet1!$B$19:$I$19</c:f>
              <c:numCache>
                <c:formatCode>0%</c:formatCode>
                <c:ptCount val="8"/>
                <c:pt idx="0">
                  <c:v>0</c:v>
                </c:pt>
                <c:pt idx="1">
                  <c:v>0.05</c:v>
                </c:pt>
                <c:pt idx="2">
                  <c:v>0.13</c:v>
                </c:pt>
                <c:pt idx="3">
                  <c:v>0.24</c:v>
                </c:pt>
                <c:pt idx="4">
                  <c:v>0.17</c:v>
                </c:pt>
                <c:pt idx="5">
                  <c:v>0.21</c:v>
                </c:pt>
                <c:pt idx="6">
                  <c:v>0.18</c:v>
                </c:pt>
                <c:pt idx="7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C4-48E8-88AF-8CE4D703B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1462680"/>
        <c:axId val="358915472"/>
      </c:barChart>
      <c:catAx>
        <c:axId val="36146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15472"/>
        <c:crosses val="autoZero"/>
        <c:auto val="1"/>
        <c:lblAlgn val="ctr"/>
        <c:lblOffset val="100"/>
        <c:noMultiLvlLbl val="0"/>
      </c:catAx>
      <c:valAx>
        <c:axId val="358915472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462680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1794705009699874E-2"/>
          <c:y val="0"/>
          <c:w val="0.9309032294876185"/>
          <c:h val="5.7669367416029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780"/>
            <a:ext cx="3038475" cy="4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0780"/>
            <a:ext cx="3038475" cy="4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727CB40-336E-4E0D-9CFF-050DCD219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91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2"/>
            <a:ext cx="3038475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1" y="4416193"/>
            <a:ext cx="5140325" cy="41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780"/>
            <a:ext cx="3038475" cy="4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0780"/>
            <a:ext cx="3038475" cy="4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DDEE3B7-AF92-4761-B45D-840EEA643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3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1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CC5F-1D3D-4156-B300-93951BABAC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CC5F-1D3D-4156-B300-93951BABAC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CC5F-1D3D-4156-B300-93951BABAC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46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73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10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53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1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00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43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4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09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83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11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d_ppt_grey cop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685800" y="10668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609600" y="6477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sz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d_pp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0" y="281940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2017 NCSHA Conference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Strategic Performance Management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and Line of Sight Goals</a:t>
            </a:r>
          </a:p>
        </p:txBody>
      </p:sp>
    </p:spTree>
    <p:extLst>
      <p:ext uri="{BB962C8B-B14F-4D97-AF65-F5344CB8AC3E}">
        <p14:creationId xmlns:p14="http://schemas.microsoft.com/office/powerpoint/2010/main" val="33122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59467"/>
            <a:ext cx="3810000" cy="527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6C86F3-4D60-4FD5-A039-82BE59AECFFE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193507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7598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4300" y="1216966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61C250"/>
                </a:solidFill>
                <a:latin typeface="aktiv-grotesk-std"/>
              </a:rPr>
              <a:t>BUSINESS JOURNAL  </a:t>
            </a:r>
            <a:r>
              <a:rPr lang="en-US" dirty="0"/>
              <a:t>SEPTEMBER 13,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803398"/>
            <a:ext cx="861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Our research also shows that </a:t>
            </a:r>
            <a:r>
              <a:rPr lang="en-US" b="1" dirty="0"/>
              <a:t>in many companies, gaps exist between the desired culture and the culture that employees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Gaps create inconsistency and confusion for employees and customers.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most successful companies identify these gaps and implement strategies, systems and processes that reduce them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To shift their culture from what </a:t>
            </a:r>
            <a:r>
              <a:rPr lang="en-US" sz="1800" i="1" dirty="0"/>
              <a:t>is</a:t>
            </a:r>
            <a:r>
              <a:rPr lang="en-US" sz="1800" dirty="0"/>
              <a:t> to what </a:t>
            </a:r>
            <a:r>
              <a:rPr lang="en-US" sz="1800" i="1" dirty="0"/>
              <a:t>could be</a:t>
            </a:r>
            <a:r>
              <a:rPr lang="en-US" sz="1800" dirty="0"/>
              <a:t>, </a:t>
            </a:r>
            <a:r>
              <a:rPr lang="en-US" b="1" dirty="0"/>
              <a:t>leaders need to ensure that the culture is</a:t>
            </a:r>
            <a:r>
              <a:rPr lang="en-US" dirty="0"/>
              <a:t>:</a:t>
            </a:r>
          </a:p>
          <a:p>
            <a:r>
              <a:rPr lang="en-US" b="1" dirty="0"/>
              <a:t>	Clearly defined, communicated</a:t>
            </a:r>
            <a:r>
              <a:rPr lang="en-US" dirty="0"/>
              <a:t> </a:t>
            </a:r>
            <a:r>
              <a:rPr lang="en-US" b="1" dirty="0"/>
              <a:t>and managed</a:t>
            </a:r>
            <a:r>
              <a:rPr lang="en-US" dirty="0"/>
              <a:t> </a:t>
            </a:r>
          </a:p>
          <a:p>
            <a:r>
              <a:rPr lang="en-US" b="1" dirty="0"/>
              <a:t>	Quantified</a:t>
            </a:r>
          </a:p>
          <a:p>
            <a:r>
              <a:rPr lang="en-US" b="1" dirty="0"/>
              <a:t>	Intentionally managed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7D9039-0B6A-4F14-95D6-48D0C3FC31FB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368879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1143000"/>
            <a:ext cx="853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An internal process was also conducted to identify key corporate values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0812"/>
            <a:ext cx="4724400" cy="41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4D077B-DC04-4AB6-B9EA-B2F44E932D95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348983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43000"/>
            <a:ext cx="3962400" cy="5283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37E4B2-2C85-4A5E-89E3-C0ECBE703286}"/>
              </a:ext>
            </a:extLst>
          </p:cNvPr>
          <p:cNvSpPr txBox="1"/>
          <p:nvPr/>
        </p:nvSpPr>
        <p:spPr>
          <a:xfrm>
            <a:off x="3124200" y="4572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403997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6" y="1752600"/>
            <a:ext cx="1077110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CF8AB4-AEB2-40E7-8A88-320C527FE42D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151455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8655"/>
            <a:ext cx="6324600" cy="53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9C9CF0-ECCF-42C4-A04B-BA61F3FA62E3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17645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675" y="592314"/>
            <a:ext cx="785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Ownership |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Goals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7951" y="1752600"/>
            <a:ext cx="2819400" cy="44642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60751" y="3601648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47457" y="2743200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988" y="3356971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$1,800,000,000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694" y="5051048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$600,000,000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1132" y="1671347"/>
            <a:ext cx="1620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$3,000,000,000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260751" y="6199157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9988" y="5940623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37932" y="1902023"/>
            <a:ext cx="3276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17951" y="1295400"/>
            <a:ext cx="2819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Loan Amount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7400" y="1734906"/>
            <a:ext cx="2819400" cy="44642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10200" y="3597477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4432701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29437" y="3352800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$300,000,000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9437" y="4188023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$200,000,000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1673423"/>
            <a:ext cx="1620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$500,000,000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10200" y="6181463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29437" y="5922929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24600" y="5562600"/>
            <a:ext cx="1828800" cy="636557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$59,566,655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(11.91%)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410200" y="1904099"/>
            <a:ext cx="3276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67400" y="1342955"/>
            <a:ext cx="2819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410200" y="2759277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29437" y="2514600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$400,000,000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410200" y="5273878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29437" y="5029200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$100,000,000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247457" y="4408207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6694" y="4163529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$1,200,000,000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260751" y="5270901"/>
            <a:ext cx="3276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9988" y="2529794"/>
            <a:ext cx="133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$2,400,000,000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5151" y="3962400"/>
            <a:ext cx="1828800" cy="2254451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$1,462,390,212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8051" y="537205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(48.75%)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389975-A8EB-4A8A-9F5A-E61E2B17069D}"/>
              </a:ext>
            </a:extLst>
          </p:cNvPr>
          <p:cNvSpPr txBox="1"/>
          <p:nvPr/>
        </p:nvSpPr>
        <p:spPr>
          <a:xfrm>
            <a:off x="4629437" y="6457890"/>
            <a:ext cx="428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of September 26, 2017</a:t>
            </a:r>
          </a:p>
        </p:txBody>
      </p:sp>
    </p:spTree>
    <p:extLst>
      <p:ext uri="{BB962C8B-B14F-4D97-AF65-F5344CB8AC3E}">
        <p14:creationId xmlns:p14="http://schemas.microsoft.com/office/powerpoint/2010/main" val="58938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675" y="592314"/>
            <a:ext cx="785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Ownership |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Goals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11296" y="1145076"/>
            <a:ext cx="1824777" cy="5179524"/>
            <a:chOff x="-111296" y="1145076"/>
            <a:chExt cx="1824777" cy="5179524"/>
          </a:xfrm>
        </p:grpSpPr>
        <p:sp>
          <p:nvSpPr>
            <p:cNvPr id="2" name="Rectangle 1"/>
            <p:cNvSpPr/>
            <p:nvPr/>
          </p:nvSpPr>
          <p:spPr>
            <a:xfrm>
              <a:off x="556519" y="1828800"/>
              <a:ext cx="1156962" cy="446425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99318" y="2822377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99318" y="5262792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-67591" y="2590800"/>
              <a:ext cx="7210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12,000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105" y="5025466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3,000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111296" y="1752600"/>
              <a:ext cx="764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15,000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0306" y="6293051"/>
              <a:ext cx="160317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0305" y="6016823"/>
              <a:ext cx="543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0529" y="4603857"/>
              <a:ext cx="895415" cy="1671501"/>
            </a:xfrm>
            <a:prstGeom prst="rect">
              <a:avLst/>
            </a:prstGeom>
            <a:solidFill>
              <a:srgbClr val="A40000"/>
            </a:solidFill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5,690</a:t>
              </a:r>
            </a:p>
            <a:p>
              <a:pPr algn="ctr"/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(38%)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9318" y="1981200"/>
              <a:ext cx="1614163" cy="207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56519" y="1145076"/>
              <a:ext cx="1156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New Borrowers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88331" y="3630949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-78578" y="3399372"/>
              <a:ext cx="7210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9,000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83737" y="4471463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-83172" y="4239886"/>
              <a:ext cx="7210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6,000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80364" y="1145076"/>
            <a:ext cx="1691290" cy="5179524"/>
            <a:chOff x="1780364" y="1145076"/>
            <a:chExt cx="1691290" cy="5179524"/>
          </a:xfrm>
        </p:grpSpPr>
        <p:sp>
          <p:nvSpPr>
            <p:cNvPr id="103" name="Rectangle 102"/>
            <p:cNvSpPr/>
            <p:nvPr/>
          </p:nvSpPr>
          <p:spPr>
            <a:xfrm>
              <a:off x="2314692" y="1828800"/>
              <a:ext cx="1156962" cy="446425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1857491" y="2819400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845577" y="4471463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1792278" y="2587823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4,800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780364" y="4234137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792278" y="1752600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6,000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1868479" y="6293051"/>
              <a:ext cx="160317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868478" y="6016823"/>
              <a:ext cx="543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1857491" y="1981200"/>
              <a:ext cx="1614163" cy="207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314691" y="1145076"/>
              <a:ext cx="1145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Borrowers &lt;80%AMI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1845577" y="3629550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780364" y="3392224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3,600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1845577" y="5262616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780364" y="5025290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1,200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58702" y="4541914"/>
              <a:ext cx="895415" cy="1733444"/>
            </a:xfrm>
            <a:prstGeom prst="rect">
              <a:avLst/>
            </a:prstGeom>
            <a:solidFill>
              <a:srgbClr val="A40000"/>
            </a:solidFill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2,320</a:t>
              </a:r>
              <a:b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(39%)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38537" y="1145076"/>
            <a:ext cx="1702277" cy="5179524"/>
            <a:chOff x="3538537" y="1145076"/>
            <a:chExt cx="1702277" cy="5179524"/>
          </a:xfrm>
        </p:grpSpPr>
        <p:sp>
          <p:nvSpPr>
            <p:cNvPr id="114" name="Rectangle 113"/>
            <p:cNvSpPr/>
            <p:nvPr/>
          </p:nvSpPr>
          <p:spPr>
            <a:xfrm>
              <a:off x="4083852" y="1828800"/>
              <a:ext cx="1156962" cy="446425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V="1">
              <a:off x="3611700" y="2802313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603750" y="5262616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546487" y="2570736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2,400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538537" y="5025290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52583" y="1752600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3,000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637639" y="6293051"/>
              <a:ext cx="160317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3637638" y="6016823"/>
              <a:ext cx="543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27862" y="4541914"/>
              <a:ext cx="895415" cy="1733443"/>
            </a:xfrm>
            <a:prstGeom prst="rect">
              <a:avLst/>
            </a:prstGeom>
            <a:solidFill>
              <a:srgbClr val="A40000"/>
            </a:solidFill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1,260</a:t>
              </a:r>
            </a:p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(37.43%)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V="1">
              <a:off x="3617796" y="1981200"/>
              <a:ext cx="1614163" cy="207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060950" y="1145076"/>
              <a:ext cx="1179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Minority Borrowers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3620824" y="3611234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555611" y="3379657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1,800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3620824" y="4448513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555611" y="4216936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1,200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7724" y="1143000"/>
            <a:ext cx="1690363" cy="5179524"/>
            <a:chOff x="5407724" y="1143000"/>
            <a:chExt cx="1690363" cy="5179524"/>
          </a:xfrm>
        </p:grpSpPr>
        <p:sp>
          <p:nvSpPr>
            <p:cNvPr id="125" name="Rectangle 124"/>
            <p:cNvSpPr/>
            <p:nvPr/>
          </p:nvSpPr>
          <p:spPr>
            <a:xfrm>
              <a:off x="5930138" y="1826724"/>
              <a:ext cx="1156962" cy="446425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5483924" y="2785500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5472937" y="5255651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5418711" y="2553923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4,000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407724" y="5018325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1,000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407724" y="1752600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5,000</a:t>
              </a: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5483925" y="6290975"/>
              <a:ext cx="160317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5483924" y="6014747"/>
              <a:ext cx="543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5472937" y="1981200"/>
              <a:ext cx="1614163" cy="207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5908629" y="1143000"/>
              <a:ext cx="1178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Gateway Cities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5472937" y="3600185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5407724" y="3368608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3,000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5472937" y="4429756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5407724" y="4198179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2,000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74148" y="4007612"/>
              <a:ext cx="895415" cy="2265670"/>
            </a:xfrm>
            <a:prstGeom prst="rect">
              <a:avLst/>
            </a:prstGeom>
            <a:solidFill>
              <a:srgbClr val="A40000"/>
            </a:solidFill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2,434</a:t>
              </a:r>
            </a:p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(49%)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2501" y="1143000"/>
            <a:ext cx="1690363" cy="5179524"/>
            <a:chOff x="7232501" y="1143000"/>
            <a:chExt cx="1690363" cy="5179524"/>
          </a:xfrm>
        </p:grpSpPr>
        <p:sp>
          <p:nvSpPr>
            <p:cNvPr id="136" name="Rectangle 135"/>
            <p:cNvSpPr/>
            <p:nvPr/>
          </p:nvSpPr>
          <p:spPr>
            <a:xfrm>
              <a:off x="7754915" y="1826724"/>
              <a:ext cx="1156962" cy="446425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7297714" y="2758998"/>
              <a:ext cx="1614163" cy="131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308701" y="3592833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7232501" y="2527421"/>
              <a:ext cx="619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243488" y="3355507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232501" y="1752600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300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7308702" y="6290975"/>
              <a:ext cx="160317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7308701" y="6014747"/>
              <a:ext cx="543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898925" y="5366294"/>
              <a:ext cx="895415" cy="906987"/>
            </a:xfrm>
            <a:prstGeom prst="rect">
              <a:avLst/>
            </a:prstGeom>
            <a:solidFill>
              <a:srgbClr val="A40000"/>
            </a:solidFill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57</a:t>
              </a:r>
            </a:p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(19%)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7297714" y="1981200"/>
              <a:ext cx="1614163" cy="207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689703" y="1143000"/>
              <a:ext cx="1222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Veteran Borrowers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7297714" y="4420920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232501" y="4183594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7297714" y="5241526"/>
              <a:ext cx="1614163" cy="73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232501" y="5004200"/>
              <a:ext cx="619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E598583-2263-475E-9330-98F0D5F4544D}"/>
              </a:ext>
            </a:extLst>
          </p:cNvPr>
          <p:cNvSpPr txBox="1"/>
          <p:nvPr/>
        </p:nvSpPr>
        <p:spPr>
          <a:xfrm>
            <a:off x="4629437" y="6457890"/>
            <a:ext cx="428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of September 26, 2017</a:t>
            </a:r>
          </a:p>
        </p:txBody>
      </p:sp>
    </p:spTree>
    <p:extLst>
      <p:ext uri="{BB962C8B-B14F-4D97-AF65-F5344CB8AC3E}">
        <p14:creationId xmlns:p14="http://schemas.microsoft.com/office/powerpoint/2010/main" val="321286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675" y="592314"/>
            <a:ext cx="785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Rental |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Goals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10758" y="1854656"/>
            <a:ext cx="1156962" cy="44642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2839552" y="2843051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836915" y="5339749"/>
            <a:ext cx="1614163" cy="73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74339" y="2611474"/>
            <a:ext cx="61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71702" y="5102423"/>
            <a:ext cx="61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788344" y="1752600"/>
            <a:ext cx="61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2864545" y="6318907"/>
            <a:ext cx="16031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864544" y="6042679"/>
            <a:ext cx="54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419176" y="4254703"/>
            <a:ext cx="931007" cy="2046511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92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(46%)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2853557" y="1981200"/>
            <a:ext cx="1614163" cy="207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021961" y="1221697"/>
            <a:ext cx="155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 of Developments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834008" y="4499381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68795" y="4267804"/>
            <a:ext cx="61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472438" y="1854656"/>
            <a:ext cx="1156962" cy="44642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5015237" y="2836501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030515" y="4492029"/>
            <a:ext cx="1614163" cy="73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756518" y="2604924"/>
            <a:ext cx="81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16,000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849412" y="4254703"/>
            <a:ext cx="735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8,000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756517" y="1752600"/>
            <a:ext cx="81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20,000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5026225" y="6318907"/>
            <a:ext cx="16031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026224" y="6042679"/>
            <a:ext cx="54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5015237" y="1981200"/>
            <a:ext cx="1614163" cy="207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460987" y="1236953"/>
            <a:ext cx="117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Affordable Units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995396" y="5339749"/>
            <a:ext cx="1614163" cy="73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14293" y="5102423"/>
            <a:ext cx="735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561017" y="3745078"/>
            <a:ext cx="966126" cy="2573829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11,092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(55%)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518851" y="1827762"/>
            <a:ext cx="1156962" cy="44642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7075613" y="5339749"/>
            <a:ext cx="1614163" cy="73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010400" y="5102423"/>
            <a:ext cx="61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96437" y="1752600"/>
            <a:ext cx="61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2,000</a:t>
            </a:r>
          </a:p>
        </p:txBody>
      </p:sp>
      <p:cxnSp>
        <p:nvCxnSpPr>
          <p:cNvPr id="131" name="Straight Connector 130"/>
          <p:cNvCxnSpPr/>
          <p:nvPr/>
        </p:nvCxnSpPr>
        <p:spPr>
          <a:xfrm>
            <a:off x="7072638" y="6292013"/>
            <a:ext cx="16031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072637" y="6015785"/>
            <a:ext cx="54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7061650" y="1981200"/>
            <a:ext cx="1614163" cy="207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356771" y="1208325"/>
            <a:ext cx="131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 Production</a:t>
            </a:r>
          </a:p>
        </p:txBody>
      </p:sp>
      <p:cxnSp>
        <p:nvCxnSpPr>
          <p:cNvPr id="147" name="Straight Connector 146"/>
          <p:cNvCxnSpPr/>
          <p:nvPr/>
        </p:nvCxnSpPr>
        <p:spPr>
          <a:xfrm flipV="1">
            <a:off x="7061650" y="2822377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996437" y="2590800"/>
            <a:ext cx="61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1,600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7061650" y="3657600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996437" y="3426023"/>
            <a:ext cx="61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1,200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612505" y="5251863"/>
            <a:ext cx="945771" cy="1022456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430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(21.50%)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46770" y="1844096"/>
            <a:ext cx="1444030" cy="44642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89569" y="2850773"/>
            <a:ext cx="1901231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9569" y="5350078"/>
            <a:ext cx="1901231" cy="6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-303697" y="2606096"/>
            <a:ext cx="154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$1,600,000,000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-26351" y="5105400"/>
            <a:ext cx="123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$400,000,000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189823" y="1767896"/>
            <a:ext cx="1433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$2,000,000,000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700557" y="6308347"/>
            <a:ext cx="16031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0556" y="6032119"/>
            <a:ext cx="54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$0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89569" y="1991986"/>
            <a:ext cx="1890763" cy="658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79987" y="1353298"/>
            <a:ext cx="145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Loan Amount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678582" y="3657600"/>
            <a:ext cx="1912218" cy="17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-189823" y="3414668"/>
            <a:ext cx="1422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$1,200,000,000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673988" y="4499860"/>
            <a:ext cx="1928263" cy="87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-189823" y="4255182"/>
            <a:ext cx="141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$800,000,000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227541" y="2146462"/>
            <a:ext cx="1255453" cy="4145473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$1,804,632,378</a:t>
            </a:r>
          </a:p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(90%)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2853557" y="3641907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788344" y="3410330"/>
            <a:ext cx="61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5009683" y="3624544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750964" y="3392967"/>
            <a:ext cx="81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12,000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7058337" y="4486281"/>
            <a:ext cx="1614163" cy="1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993124" y="4254704"/>
            <a:ext cx="61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0BF1B6E-6C2C-4A52-AE8C-C8E0E78F9A7C}"/>
              </a:ext>
            </a:extLst>
          </p:cNvPr>
          <p:cNvSpPr txBox="1"/>
          <p:nvPr/>
        </p:nvSpPr>
        <p:spPr>
          <a:xfrm>
            <a:off x="4629437" y="6457890"/>
            <a:ext cx="428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of September 26, 2017</a:t>
            </a:r>
          </a:p>
        </p:txBody>
      </p:sp>
    </p:spTree>
    <p:extLst>
      <p:ext uri="{BB962C8B-B14F-4D97-AF65-F5344CB8AC3E}">
        <p14:creationId xmlns:p14="http://schemas.microsoft.com/office/powerpoint/2010/main" val="34495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11449"/>
            <a:ext cx="9144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685783"/>
            <a:endParaRPr lang="en-US" sz="1800" dirty="0">
              <a:solidFill>
                <a:srgbClr val="000000"/>
              </a:solidFill>
            </a:endParaRPr>
          </a:p>
          <a:p>
            <a:pPr defTabSz="685783"/>
            <a:r>
              <a:rPr lang="en-US" sz="1900" b="1" dirty="0">
                <a:solidFill>
                  <a:srgbClr val="000000"/>
                </a:solidFill>
              </a:rPr>
              <a:t>Mission      Values      Leadership Model      2020 Goals      2017 Goals      Staff Goals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37677" y="1493601"/>
            <a:ext cx="228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65560" y="1498685"/>
            <a:ext cx="228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55308" y="1498685"/>
            <a:ext cx="228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48919" y="1493601"/>
            <a:ext cx="228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77978" y="1511471"/>
            <a:ext cx="365822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6030" y="1709076"/>
            <a:ext cx="8051940" cy="42165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685783"/>
            <a:r>
              <a:rPr lang="en-US" sz="1900" b="1" u="sng" dirty="0">
                <a:solidFill>
                  <a:srgbClr val="000000"/>
                </a:solidFill>
              </a:rPr>
              <a:t>Key Features of Line of Sight Management Implementation</a:t>
            </a:r>
          </a:p>
          <a:p>
            <a:pPr defTabSz="685783"/>
            <a:endParaRPr lang="en-US" sz="1900" b="1" dirty="0">
              <a:solidFill>
                <a:srgbClr val="000000"/>
              </a:solidFill>
            </a:endParaRP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</a:rPr>
              <a:t>Staff member input key to developing Mission and Values and Senior Leadership Team input relative to Leadership model and gap analysis</a:t>
            </a:r>
          </a:p>
          <a:p>
            <a:pPr marL="257168" indent="-257168" defTabSz="685783">
              <a:buFont typeface="Arial" pitchFamily="34" charset="0"/>
              <a:buChar char="•"/>
            </a:pPr>
            <a:endParaRPr lang="en-US" sz="1900" b="1" dirty="0">
              <a:solidFill>
                <a:srgbClr val="000000"/>
              </a:solidFill>
            </a:endParaRP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</a:rPr>
              <a:t>Direct feedback training and Leadership Development Plans for Senior Leadership Team and their direct reports, about 45 people </a:t>
            </a:r>
          </a:p>
          <a:p>
            <a:pPr marL="257168" indent="-257168" defTabSz="685783">
              <a:buFont typeface="Arial" pitchFamily="34" charset="0"/>
              <a:buChar char="•"/>
            </a:pPr>
            <a:endParaRPr lang="en-US" sz="1900" b="1" dirty="0">
              <a:solidFill>
                <a:srgbClr val="000000"/>
              </a:solidFill>
            </a:endParaRP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</a:rPr>
              <a:t>Staff-wide training on reviews, goal-setting, feedback, 1-on-1s</a:t>
            </a:r>
          </a:p>
          <a:p>
            <a:pPr marL="257168" indent="-257168" defTabSz="685783">
              <a:buFont typeface="Arial" pitchFamily="34" charset="0"/>
              <a:buChar char="•"/>
            </a:pPr>
            <a:endParaRPr lang="en-US" sz="1900" b="1" dirty="0">
              <a:solidFill>
                <a:srgbClr val="000000"/>
              </a:solidFill>
            </a:endParaRP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</a:rPr>
              <a:t>More engaging internal communication plan</a:t>
            </a:r>
          </a:p>
          <a:p>
            <a:pPr marL="714357" lvl="1" indent="-257168" defTabSz="685783">
              <a:buFont typeface="Arial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</a:rPr>
              <a:t>Weekly “News and Notes” Internal Communication tool</a:t>
            </a:r>
          </a:p>
          <a:p>
            <a:pPr marL="714357" lvl="1" indent="-257168" defTabSz="685783">
              <a:buFont typeface="Arial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</a:rPr>
              <a:t>Required monthly one-on-one meetings between managers &amp; staff and building infrastructure for “360”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173AF-88B5-42B1-9458-2BCA411AB3A9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389644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44" y="1628069"/>
            <a:ext cx="8195569" cy="244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4" y="4343400"/>
            <a:ext cx="8120110" cy="1969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711" y="295143"/>
            <a:ext cx="4873089" cy="731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113597"/>
            <a:ext cx="1171854" cy="514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2514600"/>
            <a:ext cx="6400801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3144" y="3056257"/>
            <a:ext cx="2128421" cy="4489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82191" y="4394764"/>
            <a:ext cx="2128421" cy="4489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5268493"/>
            <a:ext cx="2209800" cy="5227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13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2"/>
          <a:stretch/>
        </p:blipFill>
        <p:spPr>
          <a:xfrm>
            <a:off x="990600" y="1143000"/>
            <a:ext cx="7239000" cy="5257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D284D9-5348-43DC-BBE2-C1FF8C2EF12D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23237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093868" cy="52951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72200" y="51816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68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Implemented a management system built around mission, values, long-term goals, timely annual goals and performance reviews, frequent feedback and merit pay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2016 staff survey reflect -11% assessment of (old) </a:t>
            </a:r>
            <a:r>
              <a:rPr lang="en-US" sz="2400" dirty="0"/>
              <a:t>performance appraisal process as useful in identifying personal strengths and areas for improvement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2017 survey +44% assessment of (new) system as useful in identifying personal strengths and areas for improvement, </a:t>
            </a:r>
            <a:r>
              <a:rPr lang="en-US" sz="2400" b="1" dirty="0">
                <a:solidFill>
                  <a:srgbClr val="FF0000"/>
                </a:solidFill>
              </a:rPr>
              <a:t>representing a 55% improvement in one year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457200" lvl="1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3608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7598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4300" y="1216966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61C250"/>
                </a:solidFill>
                <a:latin typeface="aktiv-grotesk-std"/>
              </a:rPr>
              <a:t>CHAIRMAN’S BLOG        </a:t>
            </a:r>
            <a:r>
              <a:rPr lang="en-US" dirty="0"/>
              <a:t>FEBRUARY 15,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7799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old ways -- annual reviews, forced rankings, outdated competencies -- no longer achieve the intended results. </a:t>
            </a:r>
          </a:p>
          <a:p>
            <a:endParaRPr lang="en-US" sz="800" dirty="0"/>
          </a:p>
          <a:p>
            <a:r>
              <a:rPr lang="en-US" sz="2000" dirty="0"/>
              <a:t>My short answer as to how to transform your workplace culture and engage employees:</a:t>
            </a:r>
          </a:p>
          <a:p>
            <a:endParaRPr lang="en-US" sz="800" dirty="0"/>
          </a:p>
          <a:p>
            <a:r>
              <a:rPr lang="en-US" sz="2000" dirty="0"/>
              <a:t>1.) Transform your workplace from old command-and-control to one of high development and ongoing coaching conversations. </a:t>
            </a:r>
          </a:p>
          <a:p>
            <a:endParaRPr lang="en-US" sz="800" dirty="0"/>
          </a:p>
          <a:p>
            <a:r>
              <a:rPr lang="en-US" sz="2000" dirty="0"/>
              <a:t>2.) Don't put your toe in -- dive in. You can afford a lot of mistakes and even failures because the system you currently use doesn't work anymore. </a:t>
            </a:r>
          </a:p>
          <a:p>
            <a:endParaRPr lang="en-US" sz="800" dirty="0"/>
          </a:p>
          <a:p>
            <a:r>
              <a:rPr lang="en-US" sz="2000" dirty="0"/>
              <a:t>3.) Switch from a culture of "employee satisfaction" -- which only measures things such as how much workers like their perks and benefits -- to one of high development. A "coaching culture.“  Change from a culture of "paycheck" to a culture of "purpose.“</a:t>
            </a:r>
          </a:p>
          <a:p>
            <a:endParaRPr lang="en-US" sz="800" dirty="0"/>
          </a:p>
          <a:p>
            <a:r>
              <a:rPr lang="en-US" sz="2000" dirty="0"/>
              <a:t>4.) If you have 25,000 employees, then you likely have about 2,500 managers and leaders at various levels. Transform them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862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A2F7320-B426-4CBF-A18D-5A9D256532B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066800"/>
          <a:ext cx="876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 Analysis</a:t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&amp; Tenure at MassHousing</a:t>
            </a:r>
          </a:p>
        </p:txBody>
      </p:sp>
      <p:sp>
        <p:nvSpPr>
          <p:cNvPr id="2" name="Oval 1"/>
          <p:cNvSpPr/>
          <p:nvPr/>
        </p:nvSpPr>
        <p:spPr>
          <a:xfrm>
            <a:off x="1828800" y="3657600"/>
            <a:ext cx="8382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81800" y="2209800"/>
            <a:ext cx="10287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1676400"/>
            <a:ext cx="1143000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19200"/>
            <a:ext cx="853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800" dirty="0"/>
              <a:t>Over the past several years, MassHousing engaged in several external and public activities that helped define management challenges relative to staff engagement and corporate culture:</a:t>
            </a:r>
          </a:p>
          <a:p>
            <a:pPr marL="0" indent="0">
              <a:buNone/>
            </a:pPr>
            <a:endParaRPr lang="en-US" altLang="en-US" sz="1400" dirty="0"/>
          </a:p>
          <a:p>
            <a:r>
              <a:rPr lang="en-US" altLang="en-US" sz="2800" dirty="0"/>
              <a:t>A staff survey was conducted in May 2015</a:t>
            </a:r>
          </a:p>
          <a:p>
            <a:pPr lvl="1"/>
            <a:r>
              <a:rPr lang="en-US" altLang="en-US" sz="2400" dirty="0"/>
              <a:t>The survey was negative in a number of areas in particular relative to communications, internal collaboration, accountability and performance management</a:t>
            </a:r>
          </a:p>
          <a:p>
            <a:pPr marL="457200" lvl="1" indent="0">
              <a:buNone/>
            </a:pPr>
            <a:endParaRPr lang="en-US" altLang="en-US" sz="1400" dirty="0"/>
          </a:p>
          <a:p>
            <a:r>
              <a:rPr lang="en-US" altLang="en-US" sz="2800" dirty="0"/>
              <a:t>A Strategic Plan formalized in June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385062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1143000"/>
            <a:ext cx="853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Collaboration needed improvement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5" y="2621438"/>
            <a:ext cx="8458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00" y="6019801"/>
            <a:ext cx="881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 “N” represents relationship to “normative values” from other surveyed companies.</a:t>
            </a:r>
          </a:p>
        </p:txBody>
      </p:sp>
      <p:sp>
        <p:nvSpPr>
          <p:cNvPr id="6" name="TextBox 5"/>
          <p:cNvSpPr txBox="1"/>
          <p:nvPr/>
        </p:nvSpPr>
        <p:spPr>
          <a:xfrm flipV="1">
            <a:off x="8458199" y="2621438"/>
            <a:ext cx="286129" cy="38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*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83" y="3105667"/>
            <a:ext cx="8407400" cy="951468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AB4234-C530-4B50-9DBF-58A88722EDF3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27013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1143000"/>
            <a:ext cx="9067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b="1" dirty="0"/>
              <a:t>Select Staff Survey Results on performance management reflected a need for greater accountability</a:t>
            </a:r>
          </a:p>
          <a:p>
            <a:pPr marL="457200" lvl="1" indent="0">
              <a:buNone/>
            </a:pPr>
            <a:endParaRPr lang="en-US" altLang="en-US" sz="1400" b="1" dirty="0"/>
          </a:p>
          <a:p>
            <a:pPr lvl="1"/>
            <a:r>
              <a:rPr lang="en-US" altLang="en-US" sz="2400" dirty="0"/>
              <a:t>In 2015, only 27% of staff agree that the </a:t>
            </a:r>
            <a:r>
              <a:rPr lang="en-US" sz="2400" dirty="0"/>
              <a:t>performance appraisal process is useful in identifying personal strengths and areas for improvement (38% disagree)</a:t>
            </a:r>
          </a:p>
          <a:p>
            <a:pPr lvl="1"/>
            <a:r>
              <a:rPr lang="en-US" altLang="en-US" sz="2400" dirty="0"/>
              <a:t>26% of staff agree that poor performance is usually not tolerated</a:t>
            </a:r>
          </a:p>
          <a:p>
            <a:pPr lvl="1"/>
            <a:r>
              <a:rPr lang="en-US" altLang="en-US" sz="2400" dirty="0"/>
              <a:t>35% of staff are satisfied with the overall operating efficiency of MassHousing</a:t>
            </a:r>
          </a:p>
          <a:p>
            <a:pPr lvl="1"/>
            <a:r>
              <a:rPr lang="en-US" altLang="en-US" sz="2400" dirty="0"/>
              <a:t>Importantly, 71% of staff agree they would like a mentoring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AC88BC-96C9-4175-98B9-13E8CD05B7DD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230724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53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Strategic Plan created solid external stakeholder in-put but weak internal resonance</a:t>
            </a:r>
          </a:p>
          <a:p>
            <a:pPr lvl="1"/>
            <a:r>
              <a:rPr lang="en-US" altLang="en-US" dirty="0"/>
              <a:t>The Strategic Plan provided very limited opportunities for staff engagement</a:t>
            </a:r>
          </a:p>
          <a:p>
            <a:pPr lvl="1"/>
            <a:endParaRPr lang="en-US" altLang="en-US" sz="800" dirty="0"/>
          </a:p>
          <a:p>
            <a:pPr lvl="1"/>
            <a:r>
              <a:rPr lang="en-US" altLang="en-US" dirty="0"/>
              <a:t>Only 14% of staff strongly agreed that they have a good understanding of the Strategic Plan (notwithstanding that about a third of staff participated in the SP Working Groups)</a:t>
            </a:r>
          </a:p>
          <a:p>
            <a:pPr lvl="1"/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268A68-9760-42AB-AB24-E99C5FC3A78B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43684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7598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4300" y="1216966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61C250"/>
                </a:solidFill>
                <a:latin typeface="aktiv-grotesk-std"/>
              </a:rPr>
              <a:t>BUSINESS JOURNAL  </a:t>
            </a:r>
            <a:r>
              <a:rPr lang="en-US" dirty="0"/>
              <a:t>AUGUST 16,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981200"/>
            <a:ext cx="90551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Company Missions: Not Resonating With Employees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 compelling purpose drive companies toward positive business outcomes</a:t>
            </a:r>
            <a:r>
              <a:rPr lang="en-US" sz="1800" dirty="0"/>
              <a:t>, give employees something to aspire to, and inspire customers to a deeper personal and emotional attachment to companies' products, brands or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problem is that </a:t>
            </a:r>
            <a:r>
              <a:rPr lang="en-US" b="1" dirty="0"/>
              <a:t>just four in 10 employees worldwide strongly agree that the mission or purpose of their company makes them feel their job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What can leaders and managers do about this? For starters, they need to make these statements more than words on a wall or a few paragraphs in their employee handbook. </a:t>
            </a:r>
            <a:r>
              <a:rPr lang="en-US" b="1" dirty="0"/>
              <a:t>They must ensure that employees understand the company's purpose and can relate it to their individual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68AE8-4EA3-4753-B36D-3CCED6F1D499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42539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1143000"/>
            <a:ext cx="853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An internal process was conducted to identify the key elements of Agency mission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438400"/>
            <a:ext cx="6102121" cy="39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FA4E32-82B0-46C0-AE71-6F0356E32AF6}"/>
              </a:ext>
            </a:extLst>
          </p:cNvPr>
          <p:cNvSpPr txBox="1"/>
          <p:nvPr/>
        </p:nvSpPr>
        <p:spPr>
          <a:xfrm>
            <a:off x="3124200" y="444499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Line of Sight Management</a:t>
            </a:r>
          </a:p>
        </p:txBody>
      </p:sp>
    </p:spTree>
    <p:extLst>
      <p:ext uri="{BB962C8B-B14F-4D97-AF65-F5344CB8AC3E}">
        <p14:creationId xmlns:p14="http://schemas.microsoft.com/office/powerpoint/2010/main" val="22958832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52838</TotalTime>
  <Words>893</Words>
  <Application>Microsoft Office PowerPoint</Application>
  <PresentationFormat>On-screen Show (4:3)</PresentationFormat>
  <Paragraphs>201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aktiv-grotesk-std</vt:lpstr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Workforce Analysis Age &amp; Tenure at MassHousing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McIver</dc:creator>
  <cp:lastModifiedBy>Phaedra Stoger</cp:lastModifiedBy>
  <cp:revision>392</cp:revision>
  <cp:lastPrinted>2017-09-26T13:26:08Z</cp:lastPrinted>
  <dcterms:created xsi:type="dcterms:W3CDTF">2014-06-03T13:51:06Z</dcterms:created>
  <dcterms:modified xsi:type="dcterms:W3CDTF">2017-09-27T13:51:19Z</dcterms:modified>
</cp:coreProperties>
</file>